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 id="2147484327" r:id="rId2"/>
  </p:sldMasterIdLst>
  <p:notesMasterIdLst>
    <p:notesMasterId r:id="rId19"/>
  </p:notesMasterIdLst>
  <p:handoutMasterIdLst>
    <p:handoutMasterId r:id="rId20"/>
  </p:handoutMasterIdLst>
  <p:sldIdLst>
    <p:sldId id="552" r:id="rId3"/>
    <p:sldId id="646" r:id="rId4"/>
    <p:sldId id="650" r:id="rId5"/>
    <p:sldId id="651" r:id="rId6"/>
    <p:sldId id="652" r:id="rId7"/>
    <p:sldId id="653" r:id="rId8"/>
    <p:sldId id="639" r:id="rId9"/>
    <p:sldId id="638" r:id="rId10"/>
    <p:sldId id="648" r:id="rId11"/>
    <p:sldId id="649" r:id="rId12"/>
    <p:sldId id="656" r:id="rId13"/>
    <p:sldId id="647" r:id="rId14"/>
    <p:sldId id="657" r:id="rId15"/>
    <p:sldId id="614" r:id="rId16"/>
    <p:sldId id="637" r:id="rId17"/>
    <p:sldId id="655" r:id="rId18"/>
  </p:sldIdLst>
  <p:sldSz cx="9144000" cy="7315200"/>
  <p:notesSz cx="7019925" cy="9305925"/>
  <p:defaultTextStyle>
    <a:defPPr>
      <a:defRPr lang="en-US"/>
    </a:defPPr>
    <a:lvl1pPr algn="ctr" rtl="0" eaLnBrk="0" fontAlgn="base" hangingPunct="0">
      <a:spcBef>
        <a:spcPct val="0"/>
      </a:spcBef>
      <a:spcAft>
        <a:spcPct val="0"/>
      </a:spcAft>
      <a:defRPr sz="800" kern="1200">
        <a:solidFill>
          <a:schemeClr val="tx1"/>
        </a:solidFill>
        <a:latin typeface="Arial" charset="0"/>
        <a:ea typeface="ＭＳ Ｐゴシック" pitchFamily="34" charset="-128"/>
        <a:cs typeface="+mn-cs"/>
      </a:defRPr>
    </a:lvl1pPr>
    <a:lvl2pPr marL="457200" algn="ctr" rtl="0" eaLnBrk="0" fontAlgn="base" hangingPunct="0">
      <a:spcBef>
        <a:spcPct val="0"/>
      </a:spcBef>
      <a:spcAft>
        <a:spcPct val="0"/>
      </a:spcAft>
      <a:defRPr sz="800" kern="1200">
        <a:solidFill>
          <a:schemeClr val="tx1"/>
        </a:solidFill>
        <a:latin typeface="Arial" charset="0"/>
        <a:ea typeface="ＭＳ Ｐゴシック" pitchFamily="34" charset="-128"/>
        <a:cs typeface="+mn-cs"/>
      </a:defRPr>
    </a:lvl2pPr>
    <a:lvl3pPr marL="914400" algn="ctr" rtl="0" eaLnBrk="0" fontAlgn="base" hangingPunct="0">
      <a:spcBef>
        <a:spcPct val="0"/>
      </a:spcBef>
      <a:spcAft>
        <a:spcPct val="0"/>
      </a:spcAft>
      <a:defRPr sz="800" kern="1200">
        <a:solidFill>
          <a:schemeClr val="tx1"/>
        </a:solidFill>
        <a:latin typeface="Arial" charset="0"/>
        <a:ea typeface="ＭＳ Ｐゴシック" pitchFamily="34" charset="-128"/>
        <a:cs typeface="+mn-cs"/>
      </a:defRPr>
    </a:lvl3pPr>
    <a:lvl4pPr marL="1371600" algn="ctr" rtl="0" eaLnBrk="0" fontAlgn="base" hangingPunct="0">
      <a:spcBef>
        <a:spcPct val="0"/>
      </a:spcBef>
      <a:spcAft>
        <a:spcPct val="0"/>
      </a:spcAft>
      <a:defRPr sz="800" kern="1200">
        <a:solidFill>
          <a:schemeClr val="tx1"/>
        </a:solidFill>
        <a:latin typeface="Arial" charset="0"/>
        <a:ea typeface="ＭＳ Ｐゴシック" pitchFamily="34" charset="-128"/>
        <a:cs typeface="+mn-cs"/>
      </a:defRPr>
    </a:lvl4pPr>
    <a:lvl5pPr marL="1828800" algn="ctr" rtl="0" eaLnBrk="0" fontAlgn="base" hangingPunct="0">
      <a:spcBef>
        <a:spcPct val="0"/>
      </a:spcBef>
      <a:spcAft>
        <a:spcPct val="0"/>
      </a:spcAft>
      <a:defRPr sz="800" kern="1200">
        <a:solidFill>
          <a:schemeClr val="tx1"/>
        </a:solidFill>
        <a:latin typeface="Arial" charset="0"/>
        <a:ea typeface="ＭＳ Ｐゴシック" pitchFamily="34" charset="-128"/>
        <a:cs typeface="+mn-cs"/>
      </a:defRPr>
    </a:lvl5pPr>
    <a:lvl6pPr marL="2286000" algn="l" defTabSz="914400" rtl="0" eaLnBrk="1" latinLnBrk="0" hangingPunct="1">
      <a:defRPr sz="800" kern="1200">
        <a:solidFill>
          <a:schemeClr val="tx1"/>
        </a:solidFill>
        <a:latin typeface="Arial" charset="0"/>
        <a:ea typeface="ＭＳ Ｐゴシック" pitchFamily="34" charset="-128"/>
        <a:cs typeface="+mn-cs"/>
      </a:defRPr>
    </a:lvl6pPr>
    <a:lvl7pPr marL="2743200" algn="l" defTabSz="914400" rtl="0" eaLnBrk="1" latinLnBrk="0" hangingPunct="1">
      <a:defRPr sz="800" kern="1200">
        <a:solidFill>
          <a:schemeClr val="tx1"/>
        </a:solidFill>
        <a:latin typeface="Arial" charset="0"/>
        <a:ea typeface="ＭＳ Ｐゴシック" pitchFamily="34" charset="-128"/>
        <a:cs typeface="+mn-cs"/>
      </a:defRPr>
    </a:lvl7pPr>
    <a:lvl8pPr marL="3200400" algn="l" defTabSz="914400" rtl="0" eaLnBrk="1" latinLnBrk="0" hangingPunct="1">
      <a:defRPr sz="800" kern="1200">
        <a:solidFill>
          <a:schemeClr val="tx1"/>
        </a:solidFill>
        <a:latin typeface="Arial" charset="0"/>
        <a:ea typeface="ＭＳ Ｐゴシック" pitchFamily="34" charset="-128"/>
        <a:cs typeface="+mn-cs"/>
      </a:defRPr>
    </a:lvl8pPr>
    <a:lvl9pPr marL="3657600" algn="l" defTabSz="914400" rtl="0" eaLnBrk="1" latinLnBrk="0" hangingPunct="1">
      <a:defRPr sz="8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304">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6600"/>
    <a:srgbClr val="4BC3FF"/>
    <a:srgbClr val="006699"/>
    <a:srgbClr val="FF9900"/>
    <a:srgbClr val="FF6600"/>
    <a:srgbClr val="CC0000"/>
    <a:srgbClr val="0F4DBC"/>
    <a:srgbClr val="669900"/>
    <a:srgbClr val="0066CC"/>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675" autoAdjust="0"/>
    <p:restoredTop sz="94670" autoAdjust="0"/>
  </p:normalViewPr>
  <p:slideViewPr>
    <p:cSldViewPr>
      <p:cViewPr varScale="1">
        <p:scale>
          <a:sx n="68" d="100"/>
          <a:sy n="68" d="100"/>
        </p:scale>
        <p:origin x="792" y="66"/>
      </p:cViewPr>
      <p:guideLst>
        <p:guide orient="horz" pos="230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1" y="1"/>
            <a:ext cx="3041650" cy="463550"/>
          </a:xfrm>
          <a:prstGeom prst="rect">
            <a:avLst/>
          </a:prstGeom>
          <a:noFill/>
          <a:ln w="9525">
            <a:noFill/>
            <a:miter lim="800000"/>
            <a:headEnd/>
            <a:tailEnd/>
          </a:ln>
        </p:spPr>
        <p:txBody>
          <a:bodyPr vert="horz" wrap="square" lIns="92270" tIns="46138" rIns="92270" bIns="46138" numCol="1" anchor="t" anchorCtr="0" compatLnSpc="1">
            <a:prstTxWarp prst="textNoShape">
              <a:avLst/>
            </a:prstTxWarp>
          </a:bodyPr>
          <a:lstStyle>
            <a:lvl1pPr algn="l" defTabSz="923348" eaLnBrk="1" hangingPunct="1">
              <a:defRPr sz="1200">
                <a:latin typeface="Times New Roman" pitchFamily="18" charset="0"/>
                <a:ea typeface="ＭＳ Ｐゴシック" charset="-128"/>
              </a:defRPr>
            </a:lvl1pPr>
          </a:lstStyle>
          <a:p>
            <a:pPr>
              <a:defRPr/>
            </a:pPr>
            <a:endParaRPr lang="en-US"/>
          </a:p>
        </p:txBody>
      </p:sp>
      <p:sp>
        <p:nvSpPr>
          <p:cNvPr id="24579" name="Rectangle 3"/>
          <p:cNvSpPr>
            <a:spLocks noGrp="1" noChangeArrowheads="1"/>
          </p:cNvSpPr>
          <p:nvPr>
            <p:ph type="dt" sz="quarter" idx="1"/>
          </p:nvPr>
        </p:nvSpPr>
        <p:spPr bwMode="auto">
          <a:xfrm>
            <a:off x="3978275" y="1"/>
            <a:ext cx="3041650" cy="463550"/>
          </a:xfrm>
          <a:prstGeom prst="rect">
            <a:avLst/>
          </a:prstGeom>
          <a:noFill/>
          <a:ln w="9525">
            <a:noFill/>
            <a:miter lim="800000"/>
            <a:headEnd/>
            <a:tailEnd/>
          </a:ln>
        </p:spPr>
        <p:txBody>
          <a:bodyPr vert="horz" wrap="square" lIns="92270" tIns="46138" rIns="92270" bIns="46138" numCol="1" anchor="t" anchorCtr="0" compatLnSpc="1">
            <a:prstTxWarp prst="textNoShape">
              <a:avLst/>
            </a:prstTxWarp>
          </a:bodyPr>
          <a:lstStyle>
            <a:lvl1pPr algn="r" defTabSz="923348" eaLnBrk="1" hangingPunct="1">
              <a:defRPr sz="1200">
                <a:latin typeface="Times New Roman" pitchFamily="18" charset="0"/>
                <a:ea typeface="ＭＳ Ｐゴシック" charset="-128"/>
              </a:defRPr>
            </a:lvl1pPr>
          </a:lstStyle>
          <a:p>
            <a:pPr>
              <a:defRPr/>
            </a:pPr>
            <a:endParaRPr lang="en-US"/>
          </a:p>
        </p:txBody>
      </p:sp>
      <p:sp>
        <p:nvSpPr>
          <p:cNvPr id="24580" name="Rectangle 4"/>
          <p:cNvSpPr>
            <a:spLocks noGrp="1" noChangeArrowheads="1"/>
          </p:cNvSpPr>
          <p:nvPr>
            <p:ph type="ftr" sz="quarter" idx="2"/>
          </p:nvPr>
        </p:nvSpPr>
        <p:spPr bwMode="auto">
          <a:xfrm>
            <a:off x="1" y="8842375"/>
            <a:ext cx="3041650" cy="463550"/>
          </a:xfrm>
          <a:prstGeom prst="rect">
            <a:avLst/>
          </a:prstGeom>
          <a:noFill/>
          <a:ln w="9525">
            <a:noFill/>
            <a:miter lim="800000"/>
            <a:headEnd/>
            <a:tailEnd/>
          </a:ln>
        </p:spPr>
        <p:txBody>
          <a:bodyPr vert="horz" wrap="square" lIns="92270" tIns="46138" rIns="92270" bIns="46138" numCol="1" anchor="b" anchorCtr="0" compatLnSpc="1">
            <a:prstTxWarp prst="textNoShape">
              <a:avLst/>
            </a:prstTxWarp>
          </a:bodyPr>
          <a:lstStyle>
            <a:lvl1pPr algn="l" defTabSz="923348" eaLnBrk="1" hangingPunct="1">
              <a:defRPr sz="1200">
                <a:latin typeface="Times New Roman" pitchFamily="18" charset="0"/>
                <a:ea typeface="ＭＳ Ｐゴシック" charset="-128"/>
              </a:defRPr>
            </a:lvl1pPr>
          </a:lstStyle>
          <a:p>
            <a:pPr>
              <a:defRPr/>
            </a:pPr>
            <a:endParaRPr lang="en-US"/>
          </a:p>
        </p:txBody>
      </p:sp>
      <p:sp>
        <p:nvSpPr>
          <p:cNvPr id="24581" name="Rectangle 5"/>
          <p:cNvSpPr>
            <a:spLocks noGrp="1" noChangeArrowheads="1"/>
          </p:cNvSpPr>
          <p:nvPr>
            <p:ph type="sldNum" sz="quarter" idx="3"/>
          </p:nvPr>
        </p:nvSpPr>
        <p:spPr bwMode="auto">
          <a:xfrm>
            <a:off x="3978275" y="8842375"/>
            <a:ext cx="3041650" cy="463550"/>
          </a:xfrm>
          <a:prstGeom prst="rect">
            <a:avLst/>
          </a:prstGeom>
          <a:noFill/>
          <a:ln w="9525">
            <a:noFill/>
            <a:miter lim="800000"/>
            <a:headEnd/>
            <a:tailEnd/>
          </a:ln>
        </p:spPr>
        <p:txBody>
          <a:bodyPr vert="horz" wrap="square" lIns="92270" tIns="46138" rIns="92270" bIns="46138" numCol="1" anchor="b" anchorCtr="0" compatLnSpc="1">
            <a:prstTxWarp prst="textNoShape">
              <a:avLst/>
            </a:prstTxWarp>
          </a:bodyPr>
          <a:lstStyle>
            <a:lvl1pPr algn="r" defTabSz="923348" eaLnBrk="1" hangingPunct="1">
              <a:defRPr sz="1200">
                <a:latin typeface="Times New Roman" pitchFamily="18" charset="0"/>
                <a:ea typeface="ＭＳ Ｐゴシック" charset="-128"/>
              </a:defRPr>
            </a:lvl1pPr>
          </a:lstStyle>
          <a:p>
            <a:pPr>
              <a:defRPr/>
            </a:pPr>
            <a:fld id="{0B00C893-C289-462E-897C-3FC1C9518D78}" type="slidenum">
              <a:rPr lang="en-US"/>
              <a:pPr>
                <a:defRPr/>
              </a:pPr>
              <a:t>‹#›</a:t>
            </a:fld>
            <a:endParaRPr lang="en-US"/>
          </a:p>
        </p:txBody>
      </p:sp>
    </p:spTree>
    <p:extLst>
      <p:ext uri="{BB962C8B-B14F-4D97-AF65-F5344CB8AC3E}">
        <p14:creationId xmlns:p14="http://schemas.microsoft.com/office/powerpoint/2010/main" val="11565174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3041650" cy="463550"/>
          </a:xfrm>
          <a:prstGeom prst="rect">
            <a:avLst/>
          </a:prstGeom>
          <a:noFill/>
          <a:ln w="9525">
            <a:noFill/>
            <a:miter lim="800000"/>
            <a:headEnd/>
            <a:tailEnd/>
          </a:ln>
        </p:spPr>
        <p:txBody>
          <a:bodyPr vert="horz" wrap="square" lIns="92270" tIns="46138" rIns="92270" bIns="46138" numCol="1" anchor="t" anchorCtr="0" compatLnSpc="1">
            <a:prstTxWarp prst="textNoShape">
              <a:avLst/>
            </a:prstTxWarp>
          </a:bodyPr>
          <a:lstStyle>
            <a:lvl1pPr algn="l" defTabSz="923348" eaLnBrk="1" hangingPunct="1">
              <a:defRPr sz="1200">
                <a:latin typeface="Times New Roman" pitchFamily="18" charset="0"/>
                <a:ea typeface="ＭＳ Ｐゴシック" charset="-128"/>
              </a:defRPr>
            </a:lvl1pPr>
          </a:lstStyle>
          <a:p>
            <a:pPr>
              <a:defRPr/>
            </a:pPr>
            <a:endParaRPr lang="en-US"/>
          </a:p>
        </p:txBody>
      </p:sp>
      <p:sp>
        <p:nvSpPr>
          <p:cNvPr id="4099" name="Rectangle 3"/>
          <p:cNvSpPr>
            <a:spLocks noGrp="1" noChangeArrowheads="1"/>
          </p:cNvSpPr>
          <p:nvPr>
            <p:ph type="dt" idx="1"/>
          </p:nvPr>
        </p:nvSpPr>
        <p:spPr bwMode="auto">
          <a:xfrm>
            <a:off x="3978275" y="1"/>
            <a:ext cx="3041650" cy="463550"/>
          </a:xfrm>
          <a:prstGeom prst="rect">
            <a:avLst/>
          </a:prstGeom>
          <a:noFill/>
          <a:ln w="9525">
            <a:noFill/>
            <a:miter lim="800000"/>
            <a:headEnd/>
            <a:tailEnd/>
          </a:ln>
        </p:spPr>
        <p:txBody>
          <a:bodyPr vert="horz" wrap="square" lIns="92270" tIns="46138" rIns="92270" bIns="46138" numCol="1" anchor="t" anchorCtr="0" compatLnSpc="1">
            <a:prstTxWarp prst="textNoShape">
              <a:avLst/>
            </a:prstTxWarp>
          </a:bodyPr>
          <a:lstStyle>
            <a:lvl1pPr algn="r" defTabSz="923348" eaLnBrk="1" hangingPunct="1">
              <a:defRPr sz="1200">
                <a:latin typeface="Times New Roman" pitchFamily="18" charset="0"/>
                <a:ea typeface="ＭＳ Ｐゴシック" charset="-128"/>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327150" y="698500"/>
            <a:ext cx="43624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6625" y="4419601"/>
            <a:ext cx="5146675" cy="4187825"/>
          </a:xfrm>
          <a:prstGeom prst="rect">
            <a:avLst/>
          </a:prstGeom>
          <a:noFill/>
          <a:ln w="9525">
            <a:noFill/>
            <a:miter lim="800000"/>
            <a:headEnd/>
            <a:tailEnd/>
          </a:ln>
        </p:spPr>
        <p:txBody>
          <a:bodyPr vert="horz" wrap="square" lIns="92270" tIns="46138" rIns="92270" bIns="461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1" y="8842375"/>
            <a:ext cx="3041650" cy="463550"/>
          </a:xfrm>
          <a:prstGeom prst="rect">
            <a:avLst/>
          </a:prstGeom>
          <a:noFill/>
          <a:ln w="9525">
            <a:noFill/>
            <a:miter lim="800000"/>
            <a:headEnd/>
            <a:tailEnd/>
          </a:ln>
        </p:spPr>
        <p:txBody>
          <a:bodyPr vert="horz" wrap="square" lIns="92270" tIns="46138" rIns="92270" bIns="46138" numCol="1" anchor="b" anchorCtr="0" compatLnSpc="1">
            <a:prstTxWarp prst="textNoShape">
              <a:avLst/>
            </a:prstTxWarp>
          </a:bodyPr>
          <a:lstStyle>
            <a:lvl1pPr algn="l" defTabSz="923348" eaLnBrk="1" hangingPunct="1">
              <a:defRPr sz="1200">
                <a:latin typeface="Times New Roman" pitchFamily="18" charset="0"/>
                <a:ea typeface="ＭＳ Ｐゴシック" charset="-128"/>
              </a:defRPr>
            </a:lvl1pPr>
          </a:lstStyle>
          <a:p>
            <a:pPr>
              <a:defRPr/>
            </a:pPr>
            <a:endParaRPr lang="en-US"/>
          </a:p>
        </p:txBody>
      </p:sp>
      <p:sp>
        <p:nvSpPr>
          <p:cNvPr id="4103" name="Rectangle 7"/>
          <p:cNvSpPr>
            <a:spLocks noGrp="1" noChangeArrowheads="1"/>
          </p:cNvSpPr>
          <p:nvPr>
            <p:ph type="sldNum" sz="quarter" idx="5"/>
          </p:nvPr>
        </p:nvSpPr>
        <p:spPr bwMode="auto">
          <a:xfrm>
            <a:off x="3978275" y="8842375"/>
            <a:ext cx="3041650" cy="463550"/>
          </a:xfrm>
          <a:prstGeom prst="rect">
            <a:avLst/>
          </a:prstGeom>
          <a:noFill/>
          <a:ln w="9525">
            <a:noFill/>
            <a:miter lim="800000"/>
            <a:headEnd/>
            <a:tailEnd/>
          </a:ln>
        </p:spPr>
        <p:txBody>
          <a:bodyPr vert="horz" wrap="square" lIns="92270" tIns="46138" rIns="92270" bIns="46138" numCol="1" anchor="b" anchorCtr="0" compatLnSpc="1">
            <a:prstTxWarp prst="textNoShape">
              <a:avLst/>
            </a:prstTxWarp>
          </a:bodyPr>
          <a:lstStyle>
            <a:lvl1pPr algn="r" defTabSz="923348" eaLnBrk="1" hangingPunct="1">
              <a:defRPr sz="1200">
                <a:latin typeface="Times New Roman" pitchFamily="18" charset="0"/>
                <a:ea typeface="ＭＳ Ｐゴシック" charset="-128"/>
              </a:defRPr>
            </a:lvl1pPr>
          </a:lstStyle>
          <a:p>
            <a:pPr>
              <a:defRPr/>
            </a:pPr>
            <a:fld id="{4F58F5E1-DD9B-4824-BAE8-48EC1B354D6D}" type="slidenum">
              <a:rPr lang="en-US"/>
              <a:pPr>
                <a:defRPr/>
              </a:pPr>
              <a:t>‹#›</a:t>
            </a:fld>
            <a:endParaRPr lang="en-US"/>
          </a:p>
        </p:txBody>
      </p:sp>
    </p:spTree>
    <p:extLst>
      <p:ext uri="{BB962C8B-B14F-4D97-AF65-F5344CB8AC3E}">
        <p14:creationId xmlns:p14="http://schemas.microsoft.com/office/powerpoint/2010/main" val="19591875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636">
              <a:defRPr sz="800">
                <a:solidFill>
                  <a:schemeClr val="tx1"/>
                </a:solidFill>
                <a:latin typeface="Arial" charset="0"/>
                <a:ea typeface="ＭＳ Ｐゴシック" pitchFamily="34" charset="-128"/>
              </a:defRPr>
            </a:lvl1pPr>
            <a:lvl2pPr marL="742859" indent="-285715" defTabSz="920636">
              <a:defRPr sz="800">
                <a:solidFill>
                  <a:schemeClr val="tx1"/>
                </a:solidFill>
                <a:latin typeface="Arial" charset="0"/>
                <a:ea typeface="ＭＳ Ｐゴシック" pitchFamily="34" charset="-128"/>
              </a:defRPr>
            </a:lvl2pPr>
            <a:lvl3pPr marL="1142859" indent="-228572" defTabSz="920636">
              <a:defRPr sz="800">
                <a:solidFill>
                  <a:schemeClr val="tx1"/>
                </a:solidFill>
                <a:latin typeface="Arial" charset="0"/>
                <a:ea typeface="ＭＳ Ｐゴシック" pitchFamily="34" charset="-128"/>
              </a:defRPr>
            </a:lvl3pPr>
            <a:lvl4pPr marL="1600002" indent="-228572" defTabSz="920636">
              <a:defRPr sz="800">
                <a:solidFill>
                  <a:schemeClr val="tx1"/>
                </a:solidFill>
                <a:latin typeface="Arial" charset="0"/>
                <a:ea typeface="ＭＳ Ｐゴシック" pitchFamily="34" charset="-128"/>
              </a:defRPr>
            </a:lvl4pPr>
            <a:lvl5pPr marL="2057146" indent="-228572" defTabSz="920636">
              <a:defRPr sz="800">
                <a:solidFill>
                  <a:schemeClr val="tx1"/>
                </a:solidFill>
                <a:latin typeface="Arial" charset="0"/>
                <a:ea typeface="ＭＳ Ｐゴシック" pitchFamily="34" charset="-128"/>
              </a:defRPr>
            </a:lvl5pPr>
            <a:lvl6pPr marL="2514289" indent="-228572" algn="ctr" defTabSz="920636" eaLnBrk="0" fontAlgn="base" hangingPunct="0">
              <a:spcBef>
                <a:spcPct val="0"/>
              </a:spcBef>
              <a:spcAft>
                <a:spcPct val="0"/>
              </a:spcAft>
              <a:defRPr sz="800">
                <a:solidFill>
                  <a:schemeClr val="tx1"/>
                </a:solidFill>
                <a:latin typeface="Arial" charset="0"/>
                <a:ea typeface="ＭＳ Ｐゴシック" pitchFamily="34" charset="-128"/>
              </a:defRPr>
            </a:lvl6pPr>
            <a:lvl7pPr marL="2971433" indent="-228572" algn="ctr" defTabSz="920636" eaLnBrk="0" fontAlgn="base" hangingPunct="0">
              <a:spcBef>
                <a:spcPct val="0"/>
              </a:spcBef>
              <a:spcAft>
                <a:spcPct val="0"/>
              </a:spcAft>
              <a:defRPr sz="800">
                <a:solidFill>
                  <a:schemeClr val="tx1"/>
                </a:solidFill>
                <a:latin typeface="Arial" charset="0"/>
                <a:ea typeface="ＭＳ Ｐゴシック" pitchFamily="34" charset="-128"/>
              </a:defRPr>
            </a:lvl7pPr>
            <a:lvl8pPr marL="3428577" indent="-228572" algn="ctr" defTabSz="920636" eaLnBrk="0" fontAlgn="base" hangingPunct="0">
              <a:spcBef>
                <a:spcPct val="0"/>
              </a:spcBef>
              <a:spcAft>
                <a:spcPct val="0"/>
              </a:spcAft>
              <a:defRPr sz="800">
                <a:solidFill>
                  <a:schemeClr val="tx1"/>
                </a:solidFill>
                <a:latin typeface="Arial" charset="0"/>
                <a:ea typeface="ＭＳ Ｐゴシック" pitchFamily="34" charset="-128"/>
              </a:defRPr>
            </a:lvl8pPr>
            <a:lvl9pPr marL="3885720" indent="-228572" algn="ctr" defTabSz="920636" eaLnBrk="0" fontAlgn="base" hangingPunct="0">
              <a:spcBef>
                <a:spcPct val="0"/>
              </a:spcBef>
              <a:spcAft>
                <a:spcPct val="0"/>
              </a:spcAft>
              <a:defRPr sz="800">
                <a:solidFill>
                  <a:schemeClr val="tx1"/>
                </a:solidFill>
                <a:latin typeface="Arial" charset="0"/>
                <a:ea typeface="ＭＳ Ｐゴシック" pitchFamily="34" charset="-128"/>
              </a:defRPr>
            </a:lvl9pPr>
          </a:lstStyle>
          <a:p>
            <a:fld id="{23031156-FC5B-4A06-BA1A-9F88A4567445}" type="slidenum">
              <a:rPr lang="en-US" sz="1200">
                <a:latin typeface="Times New Roman" pitchFamily="18" charset="0"/>
              </a:rPr>
              <a:pPr/>
              <a:t>1</a:t>
            </a:fld>
            <a:endParaRPr lang="en-US" sz="1200">
              <a:latin typeface="Times New Roman" pitchFamily="18" charset="0"/>
            </a:endParaRPr>
          </a:p>
        </p:txBody>
      </p:sp>
      <p:sp>
        <p:nvSpPr>
          <p:cNvPr id="18435"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1" tIns="46128" rIns="92251"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E82FFBFF-3343-4113-9139-76BA6F74762E}" type="slidenum">
              <a:rPr lang="en-US" sz="1200">
                <a:latin typeface="Times New Roman" pitchFamily="18" charset="0"/>
              </a:rPr>
              <a:pPr algn="r" eaLnBrk="1" hangingPunct="1"/>
              <a:t>1</a:t>
            </a:fld>
            <a:endParaRPr lang="en-US" sz="1200">
              <a:latin typeface="Times New Roman" pitchFamily="18" charset="0"/>
            </a:endParaRPr>
          </a:p>
        </p:txBody>
      </p:sp>
      <p:sp>
        <p:nvSpPr>
          <p:cNvPr id="18436" name="Rectangle 2"/>
          <p:cNvSpPr>
            <a:spLocks noGrp="1" noRot="1" noChangeAspect="1" noChangeArrowheads="1" noTextEdit="1"/>
          </p:cNvSpPr>
          <p:nvPr>
            <p:ph type="sldImg"/>
          </p:nvPr>
        </p:nvSpPr>
        <p:spPr>
          <a:xfrm>
            <a:off x="1333500" y="698500"/>
            <a:ext cx="4362450" cy="3490913"/>
          </a:xfrm>
          <a:ln/>
        </p:spPr>
      </p:sp>
      <p:sp>
        <p:nvSpPr>
          <p:cNvPr id="18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1" tIns="46128" rIns="92251" bIns="46128"/>
          <a:lstStyle/>
          <a:p>
            <a:pPr eaLnBrk="1" hangingPunct="1"/>
            <a:endParaRPr lang="en-US">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EB0DA7EC-520E-4CF3-B1BA-055BE964237C}" type="slidenum">
              <a:rPr lang="en-US" sz="1200">
                <a:solidFill>
                  <a:prstClr val="black"/>
                </a:solidFill>
                <a:latin typeface="Times New Roman" pitchFamily="18" charset="0"/>
              </a:rPr>
              <a:pPr algn="r" eaLnBrk="1" hangingPunct="1"/>
              <a:t>10</a:t>
            </a:fld>
            <a:endParaRPr lang="en-US" sz="1200">
              <a:solidFill>
                <a:prstClr val="black"/>
              </a:solidFill>
              <a:latin typeface="Times New Roman" pitchFamily="18" charset="0"/>
            </a:endParaRPr>
          </a:p>
        </p:txBody>
      </p:sp>
      <p:sp>
        <p:nvSpPr>
          <p:cNvPr id="28675"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ACB2C16F-F6C4-4D99-AC6A-12B9699E44CF}" type="slidenum">
              <a:rPr lang="en-US" sz="1200">
                <a:solidFill>
                  <a:prstClr val="black"/>
                </a:solidFill>
                <a:latin typeface="Times New Roman" pitchFamily="18" charset="0"/>
              </a:rPr>
              <a:pPr algn="r" eaLnBrk="1" hangingPunct="1"/>
              <a:t>10</a:t>
            </a:fld>
            <a:endParaRPr lang="en-US" sz="1200">
              <a:solidFill>
                <a:prstClr val="black"/>
              </a:solidFill>
              <a:latin typeface="Times New Roman" pitchFamily="18" charset="0"/>
            </a:endParaRPr>
          </a:p>
        </p:txBody>
      </p:sp>
      <p:sp>
        <p:nvSpPr>
          <p:cNvPr id="28676" name="Rectangle 2"/>
          <p:cNvSpPr>
            <a:spLocks noGrp="1" noRot="1" noChangeAspect="1" noChangeArrowheads="1" noTextEdit="1"/>
          </p:cNvSpPr>
          <p:nvPr>
            <p:ph type="sldImg"/>
          </p:nvPr>
        </p:nvSpPr>
        <p:spPr>
          <a:xfrm>
            <a:off x="1330325" y="698500"/>
            <a:ext cx="4362450" cy="3490913"/>
          </a:xfrm>
          <a:ln/>
        </p:spPr>
      </p:sp>
      <p:sp>
        <p:nvSpPr>
          <p:cNvPr id="286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EB0DA7EC-520E-4CF3-B1BA-055BE964237C}" type="slidenum">
              <a:rPr lang="en-US" sz="1200">
                <a:solidFill>
                  <a:prstClr val="black"/>
                </a:solidFill>
                <a:latin typeface="Times New Roman" pitchFamily="18" charset="0"/>
              </a:rPr>
              <a:pPr algn="r" eaLnBrk="1" hangingPunct="1"/>
              <a:t>11</a:t>
            </a:fld>
            <a:endParaRPr lang="en-US" sz="1200">
              <a:solidFill>
                <a:prstClr val="black"/>
              </a:solidFill>
              <a:latin typeface="Times New Roman" pitchFamily="18" charset="0"/>
            </a:endParaRPr>
          </a:p>
        </p:txBody>
      </p:sp>
      <p:sp>
        <p:nvSpPr>
          <p:cNvPr id="28675"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ACB2C16F-F6C4-4D99-AC6A-12B9699E44CF}" type="slidenum">
              <a:rPr lang="en-US" sz="1200">
                <a:solidFill>
                  <a:prstClr val="black"/>
                </a:solidFill>
                <a:latin typeface="Times New Roman" pitchFamily="18" charset="0"/>
              </a:rPr>
              <a:pPr algn="r" eaLnBrk="1" hangingPunct="1"/>
              <a:t>11</a:t>
            </a:fld>
            <a:endParaRPr lang="en-US" sz="1200">
              <a:solidFill>
                <a:prstClr val="black"/>
              </a:solidFill>
              <a:latin typeface="Times New Roman" pitchFamily="18" charset="0"/>
            </a:endParaRPr>
          </a:p>
        </p:txBody>
      </p:sp>
      <p:sp>
        <p:nvSpPr>
          <p:cNvPr id="28676" name="Rectangle 2"/>
          <p:cNvSpPr>
            <a:spLocks noGrp="1" noRot="1" noChangeAspect="1" noChangeArrowheads="1" noTextEdit="1"/>
          </p:cNvSpPr>
          <p:nvPr>
            <p:ph type="sldImg"/>
          </p:nvPr>
        </p:nvSpPr>
        <p:spPr>
          <a:xfrm>
            <a:off x="1330325" y="698500"/>
            <a:ext cx="4362450" cy="3490913"/>
          </a:xfrm>
          <a:ln/>
        </p:spPr>
      </p:sp>
      <p:sp>
        <p:nvSpPr>
          <p:cNvPr id="286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2" tIns="46129" rIns="92252" bIns="46129"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a:fld id="{7598B9EC-5094-433C-AF59-72586A8E6BC7}" type="slidenum">
              <a:rPr lang="en-US" sz="1200">
                <a:solidFill>
                  <a:srgbClr val="000000"/>
                </a:solidFill>
                <a:latin typeface="Times New Roman" pitchFamily="18" charset="0"/>
              </a:rPr>
              <a:pPr algn="r"/>
              <a:t>12</a:t>
            </a:fld>
            <a:endParaRPr lang="en-US" sz="1200">
              <a:solidFill>
                <a:srgbClr val="000000"/>
              </a:solidFill>
              <a:latin typeface="Times New Roman" pitchFamily="18" charset="0"/>
            </a:endParaRPr>
          </a:p>
        </p:txBody>
      </p:sp>
      <p:sp>
        <p:nvSpPr>
          <p:cNvPr id="29699"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31" tIns="46118" rIns="92231" bIns="4611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a:fld id="{89098144-E20A-487C-85DF-779EBA0B7F0E}" type="slidenum">
              <a:rPr lang="en-US" sz="1200">
                <a:solidFill>
                  <a:srgbClr val="000000"/>
                </a:solidFill>
                <a:latin typeface="Times New Roman" pitchFamily="18" charset="0"/>
              </a:rPr>
              <a:pPr algn="r"/>
              <a:t>12</a:t>
            </a:fld>
            <a:endParaRPr lang="en-US" sz="1200">
              <a:solidFill>
                <a:srgbClr val="000000"/>
              </a:solidFill>
              <a:latin typeface="Times New Roman" pitchFamily="18" charset="0"/>
            </a:endParaRPr>
          </a:p>
        </p:txBody>
      </p:sp>
      <p:sp>
        <p:nvSpPr>
          <p:cNvPr id="29700" name="Rectangle 2"/>
          <p:cNvSpPr>
            <a:spLocks noGrp="1" noRot="1" noChangeAspect="1" noChangeArrowheads="1" noTextEdit="1"/>
          </p:cNvSpPr>
          <p:nvPr>
            <p:ph type="sldImg"/>
          </p:nvPr>
        </p:nvSpPr>
        <p:spPr>
          <a:xfrm>
            <a:off x="1330325" y="698500"/>
            <a:ext cx="4362450" cy="3490913"/>
          </a:xfrm>
          <a:ln/>
        </p:spPr>
      </p:sp>
      <p:sp>
        <p:nvSpPr>
          <p:cNvPr id="297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31" tIns="46118" rIns="92231" bIns="46118"/>
          <a:lstStyle/>
          <a:p>
            <a:pPr eaLnBrk="1" hangingPunct="1"/>
            <a:endParaRPr lang="en-US">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B3E2A6DA-06B0-43A3-AF56-9DE16927338E}" type="slidenum">
              <a:rPr lang="en-US" sz="1200">
                <a:latin typeface="Times New Roman" pitchFamily="18" charset="0"/>
              </a:rPr>
              <a:pPr algn="r" eaLnBrk="1" hangingPunct="1"/>
              <a:t>13</a:t>
            </a:fld>
            <a:endParaRPr lang="en-US" sz="1200">
              <a:latin typeface="Times New Roman" pitchFamily="18" charset="0"/>
            </a:endParaRPr>
          </a:p>
        </p:txBody>
      </p:sp>
      <p:sp>
        <p:nvSpPr>
          <p:cNvPr id="21507"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922BEE42-FFF7-45E6-812A-C51F6F1F24FE}" type="slidenum">
              <a:rPr lang="en-US" sz="1200">
                <a:latin typeface="Times New Roman" pitchFamily="18" charset="0"/>
              </a:rPr>
              <a:pPr algn="r" eaLnBrk="1" hangingPunct="1"/>
              <a:t>13</a:t>
            </a:fld>
            <a:endParaRPr lang="en-US" sz="1200">
              <a:latin typeface="Times New Roman" pitchFamily="18" charset="0"/>
            </a:endParaRPr>
          </a:p>
        </p:txBody>
      </p:sp>
      <p:sp>
        <p:nvSpPr>
          <p:cNvPr id="21508" name="Rectangle 2"/>
          <p:cNvSpPr>
            <a:spLocks noGrp="1" noRot="1" noChangeAspect="1" noChangeArrowheads="1" noTextEdit="1"/>
          </p:cNvSpPr>
          <p:nvPr>
            <p:ph type="sldImg"/>
          </p:nvPr>
        </p:nvSpPr>
        <p:spPr>
          <a:xfrm>
            <a:off x="1330325" y="698500"/>
            <a:ext cx="4362450" cy="3490913"/>
          </a:xfrm>
          <a:ln/>
        </p:spPr>
      </p:sp>
      <p:sp>
        <p:nvSpPr>
          <p:cNvPr id="215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E9B5C538-06AE-4756-A7C8-B94203B5FB7B}" type="slidenum">
              <a:rPr lang="en-US" sz="1200">
                <a:latin typeface="Times New Roman" pitchFamily="18" charset="0"/>
              </a:rPr>
              <a:pPr algn="r" eaLnBrk="1" hangingPunct="1"/>
              <a:t>14</a:t>
            </a:fld>
            <a:endParaRPr lang="en-US" sz="1200">
              <a:latin typeface="Times New Roman" pitchFamily="18" charset="0"/>
            </a:endParaRPr>
          </a:p>
        </p:txBody>
      </p:sp>
      <p:sp>
        <p:nvSpPr>
          <p:cNvPr id="30723"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09EECE11-ACD2-4622-9A7D-15C2AEB6EA2C}" type="slidenum">
              <a:rPr lang="en-US" sz="1200">
                <a:latin typeface="Times New Roman" pitchFamily="18" charset="0"/>
              </a:rPr>
              <a:pPr algn="r" eaLnBrk="1" hangingPunct="1"/>
              <a:t>14</a:t>
            </a:fld>
            <a:endParaRPr lang="en-US" sz="1200">
              <a:latin typeface="Times New Roman" pitchFamily="18" charset="0"/>
            </a:endParaRPr>
          </a:p>
        </p:txBody>
      </p:sp>
      <p:sp>
        <p:nvSpPr>
          <p:cNvPr id="30724" name="Rectangle 2"/>
          <p:cNvSpPr>
            <a:spLocks noGrp="1" noRot="1" noChangeAspect="1" noChangeArrowheads="1" noTextEdit="1"/>
          </p:cNvSpPr>
          <p:nvPr>
            <p:ph type="sldImg"/>
          </p:nvPr>
        </p:nvSpPr>
        <p:spPr>
          <a:xfrm>
            <a:off x="1330325" y="698500"/>
            <a:ext cx="4362450" cy="3490913"/>
          </a:xfrm>
          <a:ln/>
        </p:spPr>
      </p:sp>
      <p:sp>
        <p:nvSpPr>
          <p:cNvPr id="307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CC05F6B2-1D5E-4059-85F3-F9E145489EE2}" type="slidenum">
              <a:rPr lang="en-US" sz="1200">
                <a:latin typeface="Times New Roman" pitchFamily="18" charset="0"/>
              </a:rPr>
              <a:pPr algn="r" eaLnBrk="1" hangingPunct="1"/>
              <a:t>15</a:t>
            </a:fld>
            <a:endParaRPr lang="en-US" sz="1200">
              <a:latin typeface="Times New Roman" pitchFamily="18" charset="0"/>
            </a:endParaRPr>
          </a:p>
        </p:txBody>
      </p:sp>
      <p:sp>
        <p:nvSpPr>
          <p:cNvPr id="31747"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CF653391-D6BE-48AB-B10D-2C67E72BAABF}" type="slidenum">
              <a:rPr lang="en-US" sz="1200">
                <a:latin typeface="Times New Roman" pitchFamily="18" charset="0"/>
              </a:rPr>
              <a:pPr algn="r" eaLnBrk="1" hangingPunct="1"/>
              <a:t>15</a:t>
            </a:fld>
            <a:endParaRPr lang="en-US" sz="1200">
              <a:latin typeface="Times New Roman" pitchFamily="18" charset="0"/>
            </a:endParaRPr>
          </a:p>
        </p:txBody>
      </p:sp>
      <p:sp>
        <p:nvSpPr>
          <p:cNvPr id="31748" name="Rectangle 2"/>
          <p:cNvSpPr>
            <a:spLocks noGrp="1" noRot="1" noChangeAspect="1" noChangeArrowheads="1" noTextEdit="1"/>
          </p:cNvSpPr>
          <p:nvPr>
            <p:ph type="sldImg"/>
          </p:nvPr>
        </p:nvSpPr>
        <p:spPr>
          <a:xfrm>
            <a:off x="1330325" y="698500"/>
            <a:ext cx="4362450" cy="3490913"/>
          </a:xfrm>
          <a:ln/>
        </p:spPr>
      </p:sp>
      <p:sp>
        <p:nvSpPr>
          <p:cNvPr id="317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CC05F6B2-1D5E-4059-85F3-F9E145489EE2}" type="slidenum">
              <a:rPr lang="en-US" sz="1200">
                <a:latin typeface="Times New Roman" pitchFamily="18" charset="0"/>
              </a:rPr>
              <a:pPr algn="r" eaLnBrk="1" hangingPunct="1"/>
              <a:t>16</a:t>
            </a:fld>
            <a:endParaRPr lang="en-US" sz="1200">
              <a:latin typeface="Times New Roman" pitchFamily="18" charset="0"/>
            </a:endParaRPr>
          </a:p>
        </p:txBody>
      </p:sp>
      <p:sp>
        <p:nvSpPr>
          <p:cNvPr id="31747"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CF653391-D6BE-48AB-B10D-2C67E72BAABF}" type="slidenum">
              <a:rPr lang="en-US" sz="1200">
                <a:latin typeface="Times New Roman" pitchFamily="18" charset="0"/>
              </a:rPr>
              <a:pPr algn="r" eaLnBrk="1" hangingPunct="1"/>
              <a:t>16</a:t>
            </a:fld>
            <a:endParaRPr lang="en-US" sz="1200">
              <a:latin typeface="Times New Roman" pitchFamily="18" charset="0"/>
            </a:endParaRPr>
          </a:p>
        </p:txBody>
      </p:sp>
      <p:sp>
        <p:nvSpPr>
          <p:cNvPr id="31748" name="Rectangle 2"/>
          <p:cNvSpPr>
            <a:spLocks noGrp="1" noRot="1" noChangeAspect="1" noChangeArrowheads="1" noTextEdit="1"/>
          </p:cNvSpPr>
          <p:nvPr>
            <p:ph type="sldImg"/>
          </p:nvPr>
        </p:nvSpPr>
        <p:spPr>
          <a:xfrm>
            <a:off x="1330325" y="698500"/>
            <a:ext cx="4362450" cy="3490913"/>
          </a:xfrm>
          <a:ln/>
        </p:spPr>
      </p:sp>
      <p:sp>
        <p:nvSpPr>
          <p:cNvPr id="317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106106F-3B2A-4164-94A0-0B4CB1D8050C}" type="slidenum">
              <a:rPr lang="en-US" sz="1200">
                <a:latin typeface="Times New Roman" pitchFamily="18" charset="0"/>
              </a:rPr>
              <a:pPr algn="r" eaLnBrk="1" hangingPunct="1"/>
              <a:t>2</a:t>
            </a:fld>
            <a:endParaRPr lang="en-US" sz="1200">
              <a:latin typeface="Times New Roman" pitchFamily="18" charset="0"/>
            </a:endParaRPr>
          </a:p>
        </p:txBody>
      </p:sp>
      <p:sp>
        <p:nvSpPr>
          <p:cNvPr id="19459"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A2B29D38-EF66-4F26-9EDB-2BB34CB19119}" type="slidenum">
              <a:rPr lang="en-US" sz="1200">
                <a:latin typeface="Times New Roman" pitchFamily="18" charset="0"/>
              </a:rPr>
              <a:pPr algn="r" eaLnBrk="1" hangingPunct="1"/>
              <a:t>2</a:t>
            </a:fld>
            <a:endParaRPr lang="en-US" sz="1200">
              <a:latin typeface="Times New Roman" pitchFamily="18" charset="0"/>
            </a:endParaRPr>
          </a:p>
        </p:txBody>
      </p:sp>
      <p:sp>
        <p:nvSpPr>
          <p:cNvPr id="19460" name="Rectangle 2"/>
          <p:cNvSpPr>
            <a:spLocks noGrp="1" noRot="1" noChangeAspect="1" noChangeArrowheads="1" noTextEdit="1"/>
          </p:cNvSpPr>
          <p:nvPr>
            <p:ph type="sldImg"/>
          </p:nvPr>
        </p:nvSpPr>
        <p:spPr>
          <a:xfrm>
            <a:off x="1330325" y="698500"/>
            <a:ext cx="4362450" cy="3490913"/>
          </a:xfrm>
          <a:ln/>
        </p:spPr>
      </p:sp>
      <p:sp>
        <p:nvSpPr>
          <p:cNvPr id="194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CC05F6B2-1D5E-4059-85F3-F9E145489EE2}" type="slidenum">
              <a:rPr lang="en-US" sz="1200">
                <a:latin typeface="Times New Roman" pitchFamily="18" charset="0"/>
              </a:rPr>
              <a:pPr algn="r" eaLnBrk="1" hangingPunct="1"/>
              <a:t>3</a:t>
            </a:fld>
            <a:endParaRPr lang="en-US" sz="1200">
              <a:latin typeface="Times New Roman" pitchFamily="18" charset="0"/>
            </a:endParaRPr>
          </a:p>
        </p:txBody>
      </p:sp>
      <p:sp>
        <p:nvSpPr>
          <p:cNvPr id="31747"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CF653391-D6BE-48AB-B10D-2C67E72BAABF}" type="slidenum">
              <a:rPr lang="en-US" sz="1200">
                <a:latin typeface="Times New Roman" pitchFamily="18" charset="0"/>
              </a:rPr>
              <a:pPr algn="r" eaLnBrk="1" hangingPunct="1"/>
              <a:t>3</a:t>
            </a:fld>
            <a:endParaRPr lang="en-US" sz="1200">
              <a:latin typeface="Times New Roman" pitchFamily="18" charset="0"/>
            </a:endParaRPr>
          </a:p>
        </p:txBody>
      </p:sp>
      <p:sp>
        <p:nvSpPr>
          <p:cNvPr id="31748" name="Rectangle 2"/>
          <p:cNvSpPr>
            <a:spLocks noGrp="1" noRot="1" noChangeAspect="1" noChangeArrowheads="1" noTextEdit="1"/>
          </p:cNvSpPr>
          <p:nvPr>
            <p:ph type="sldImg"/>
          </p:nvPr>
        </p:nvSpPr>
        <p:spPr>
          <a:xfrm>
            <a:off x="1330325" y="698500"/>
            <a:ext cx="4362450" cy="3490913"/>
          </a:xfrm>
          <a:ln/>
        </p:spPr>
      </p:sp>
      <p:sp>
        <p:nvSpPr>
          <p:cNvPr id="317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A5A72A37-13BF-4548-9092-1064C9C29BAD}" type="slidenum">
              <a:rPr lang="en-US" sz="1200">
                <a:latin typeface="Times New Roman" pitchFamily="18" charset="0"/>
              </a:rPr>
              <a:pPr algn="r" eaLnBrk="1" hangingPunct="1"/>
              <a:t>4</a:t>
            </a:fld>
            <a:endParaRPr lang="en-US" sz="1200">
              <a:latin typeface="Times New Roman" pitchFamily="18" charset="0"/>
            </a:endParaRPr>
          </a:p>
        </p:txBody>
      </p:sp>
      <p:sp>
        <p:nvSpPr>
          <p:cNvPr id="20483"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1AD5D07-ADBE-4836-8C0A-429D8D15C4DB}" type="slidenum">
              <a:rPr lang="en-US" sz="1200">
                <a:latin typeface="Times New Roman" pitchFamily="18" charset="0"/>
              </a:rPr>
              <a:pPr algn="r" eaLnBrk="1" hangingPunct="1"/>
              <a:t>4</a:t>
            </a:fld>
            <a:endParaRPr lang="en-US" sz="1200">
              <a:latin typeface="Times New Roman" pitchFamily="18" charset="0"/>
            </a:endParaRPr>
          </a:p>
        </p:txBody>
      </p:sp>
      <p:sp>
        <p:nvSpPr>
          <p:cNvPr id="20484" name="Rectangle 2"/>
          <p:cNvSpPr>
            <a:spLocks noGrp="1" noRot="1" noChangeAspect="1" noChangeArrowheads="1" noTextEdit="1"/>
          </p:cNvSpPr>
          <p:nvPr>
            <p:ph type="sldImg"/>
          </p:nvPr>
        </p:nvSpPr>
        <p:spPr>
          <a:xfrm>
            <a:off x="1330325" y="698500"/>
            <a:ext cx="4362450" cy="3490913"/>
          </a:xfrm>
          <a:ln/>
        </p:spPr>
      </p:sp>
      <p:sp>
        <p:nvSpPr>
          <p:cNvPr id="204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A5A72A37-13BF-4548-9092-1064C9C29BAD}" type="slidenum">
              <a:rPr lang="en-US" sz="1200">
                <a:latin typeface="Times New Roman" pitchFamily="18" charset="0"/>
              </a:rPr>
              <a:pPr algn="r" eaLnBrk="1" hangingPunct="1"/>
              <a:t>5</a:t>
            </a:fld>
            <a:endParaRPr lang="en-US" sz="1200">
              <a:latin typeface="Times New Roman" pitchFamily="18" charset="0"/>
            </a:endParaRPr>
          </a:p>
        </p:txBody>
      </p:sp>
      <p:sp>
        <p:nvSpPr>
          <p:cNvPr id="20483"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1AD5D07-ADBE-4836-8C0A-429D8D15C4DB}" type="slidenum">
              <a:rPr lang="en-US" sz="1200">
                <a:latin typeface="Times New Roman" pitchFamily="18" charset="0"/>
              </a:rPr>
              <a:pPr algn="r" eaLnBrk="1" hangingPunct="1"/>
              <a:t>5</a:t>
            </a:fld>
            <a:endParaRPr lang="en-US" sz="1200">
              <a:latin typeface="Times New Roman" pitchFamily="18" charset="0"/>
            </a:endParaRPr>
          </a:p>
        </p:txBody>
      </p:sp>
      <p:sp>
        <p:nvSpPr>
          <p:cNvPr id="20484" name="Rectangle 2"/>
          <p:cNvSpPr>
            <a:spLocks noGrp="1" noRot="1" noChangeAspect="1" noChangeArrowheads="1" noTextEdit="1"/>
          </p:cNvSpPr>
          <p:nvPr>
            <p:ph type="sldImg"/>
          </p:nvPr>
        </p:nvSpPr>
        <p:spPr>
          <a:xfrm>
            <a:off x="1330325" y="698500"/>
            <a:ext cx="4362450" cy="3490913"/>
          </a:xfrm>
          <a:ln/>
        </p:spPr>
      </p:sp>
      <p:sp>
        <p:nvSpPr>
          <p:cNvPr id="204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A5A72A37-13BF-4548-9092-1064C9C29BAD}" type="slidenum">
              <a:rPr lang="en-US" sz="1200">
                <a:latin typeface="Times New Roman" pitchFamily="18" charset="0"/>
              </a:rPr>
              <a:pPr algn="r" eaLnBrk="1" hangingPunct="1"/>
              <a:t>6</a:t>
            </a:fld>
            <a:endParaRPr lang="en-US" sz="1200">
              <a:latin typeface="Times New Roman" pitchFamily="18" charset="0"/>
            </a:endParaRPr>
          </a:p>
        </p:txBody>
      </p:sp>
      <p:sp>
        <p:nvSpPr>
          <p:cNvPr id="20483"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1AD5D07-ADBE-4836-8C0A-429D8D15C4DB}" type="slidenum">
              <a:rPr lang="en-US" sz="1200">
                <a:latin typeface="Times New Roman" pitchFamily="18" charset="0"/>
              </a:rPr>
              <a:pPr algn="r" eaLnBrk="1" hangingPunct="1"/>
              <a:t>6</a:t>
            </a:fld>
            <a:endParaRPr lang="en-US" sz="1200">
              <a:latin typeface="Times New Roman" pitchFamily="18" charset="0"/>
            </a:endParaRPr>
          </a:p>
        </p:txBody>
      </p:sp>
      <p:sp>
        <p:nvSpPr>
          <p:cNvPr id="20484" name="Rectangle 2"/>
          <p:cNvSpPr>
            <a:spLocks noGrp="1" noRot="1" noChangeAspect="1" noChangeArrowheads="1" noTextEdit="1"/>
          </p:cNvSpPr>
          <p:nvPr>
            <p:ph type="sldImg"/>
          </p:nvPr>
        </p:nvSpPr>
        <p:spPr>
          <a:xfrm>
            <a:off x="1330325" y="698500"/>
            <a:ext cx="4362450" cy="3490913"/>
          </a:xfrm>
          <a:ln/>
        </p:spPr>
      </p:sp>
      <p:sp>
        <p:nvSpPr>
          <p:cNvPr id="204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B3E2A6DA-06B0-43A3-AF56-9DE16927338E}" type="slidenum">
              <a:rPr lang="en-US" sz="1200">
                <a:latin typeface="Times New Roman" pitchFamily="18" charset="0"/>
              </a:rPr>
              <a:pPr algn="r" eaLnBrk="1" hangingPunct="1"/>
              <a:t>7</a:t>
            </a:fld>
            <a:endParaRPr lang="en-US" sz="1200">
              <a:latin typeface="Times New Roman" pitchFamily="18" charset="0"/>
            </a:endParaRPr>
          </a:p>
        </p:txBody>
      </p:sp>
      <p:sp>
        <p:nvSpPr>
          <p:cNvPr id="21507"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922BEE42-FFF7-45E6-812A-C51F6F1F24FE}" type="slidenum">
              <a:rPr lang="en-US" sz="1200">
                <a:latin typeface="Times New Roman" pitchFamily="18" charset="0"/>
              </a:rPr>
              <a:pPr algn="r" eaLnBrk="1" hangingPunct="1"/>
              <a:t>7</a:t>
            </a:fld>
            <a:endParaRPr lang="en-US" sz="1200">
              <a:latin typeface="Times New Roman" pitchFamily="18" charset="0"/>
            </a:endParaRPr>
          </a:p>
        </p:txBody>
      </p:sp>
      <p:sp>
        <p:nvSpPr>
          <p:cNvPr id="21508" name="Rectangle 2"/>
          <p:cNvSpPr>
            <a:spLocks noGrp="1" noRot="1" noChangeAspect="1" noChangeArrowheads="1" noTextEdit="1"/>
          </p:cNvSpPr>
          <p:nvPr>
            <p:ph type="sldImg"/>
          </p:nvPr>
        </p:nvSpPr>
        <p:spPr>
          <a:xfrm>
            <a:off x="1330325" y="698500"/>
            <a:ext cx="4362450" cy="3490913"/>
          </a:xfrm>
          <a:ln/>
        </p:spPr>
      </p:sp>
      <p:sp>
        <p:nvSpPr>
          <p:cNvPr id="215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DDD7FDCB-2773-4B13-902D-B59A07BAF3B4}" type="slidenum">
              <a:rPr lang="en-US" sz="1200">
                <a:latin typeface="Times New Roman" pitchFamily="18" charset="0"/>
              </a:rPr>
              <a:pPr algn="r" eaLnBrk="1" hangingPunct="1"/>
              <a:t>8</a:t>
            </a:fld>
            <a:endParaRPr lang="en-US" sz="1200">
              <a:latin typeface="Times New Roman" pitchFamily="18" charset="0"/>
            </a:endParaRPr>
          </a:p>
        </p:txBody>
      </p:sp>
      <p:sp>
        <p:nvSpPr>
          <p:cNvPr id="22531"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1262157E-558B-41E5-86AC-358D0809D38B}" type="slidenum">
              <a:rPr lang="en-US" sz="1200">
                <a:latin typeface="Times New Roman" pitchFamily="18" charset="0"/>
              </a:rPr>
              <a:pPr algn="r" eaLnBrk="1" hangingPunct="1"/>
              <a:t>8</a:t>
            </a:fld>
            <a:endParaRPr lang="en-US" sz="1200">
              <a:latin typeface="Times New Roman" pitchFamily="18" charset="0"/>
            </a:endParaRPr>
          </a:p>
        </p:txBody>
      </p:sp>
      <p:sp>
        <p:nvSpPr>
          <p:cNvPr id="22532" name="Rectangle 2"/>
          <p:cNvSpPr>
            <a:spLocks noGrp="1" noRot="1" noChangeAspect="1" noChangeArrowheads="1" noTextEdit="1"/>
          </p:cNvSpPr>
          <p:nvPr>
            <p:ph type="sldImg"/>
          </p:nvPr>
        </p:nvSpPr>
        <p:spPr>
          <a:xfrm>
            <a:off x="1330325" y="698500"/>
            <a:ext cx="4362450" cy="3490913"/>
          </a:xfrm>
          <a:ln/>
        </p:spPr>
      </p:sp>
      <p:sp>
        <p:nvSpPr>
          <p:cNvPr id="225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70" tIns="46138" rIns="92270" bIns="4613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3BF2E7E8-1CFF-4447-B770-3CFCC562DE69}" type="slidenum">
              <a:rPr lang="en-US" sz="1200">
                <a:solidFill>
                  <a:prstClr val="black"/>
                </a:solidFill>
                <a:latin typeface="Times New Roman" pitchFamily="18" charset="0"/>
              </a:rPr>
              <a:pPr algn="r" eaLnBrk="1" hangingPunct="1"/>
              <a:t>9</a:t>
            </a:fld>
            <a:endParaRPr lang="en-US" sz="1200">
              <a:solidFill>
                <a:prstClr val="black"/>
              </a:solidFill>
              <a:latin typeface="Times New Roman" pitchFamily="18" charset="0"/>
            </a:endParaRPr>
          </a:p>
        </p:txBody>
      </p:sp>
      <p:sp>
        <p:nvSpPr>
          <p:cNvPr id="25603" name="Rectangle 7"/>
          <p:cNvSpPr txBox="1">
            <a:spLocks noGrp="1" noChangeArrowheads="1"/>
          </p:cNvSpPr>
          <p:nvPr/>
        </p:nvSpPr>
        <p:spPr bwMode="auto">
          <a:xfrm>
            <a:off x="3978275" y="8842375"/>
            <a:ext cx="30416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nchor="b"/>
          <a:lstStyle>
            <a:lvl1pPr defTabSz="923925">
              <a:defRPr sz="800">
                <a:solidFill>
                  <a:schemeClr val="tx1"/>
                </a:solidFill>
                <a:latin typeface="Arial" charset="0"/>
                <a:ea typeface="ＭＳ Ｐゴシック" pitchFamily="34" charset="-128"/>
              </a:defRPr>
            </a:lvl1pPr>
            <a:lvl2pPr marL="742950" indent="-285750" defTabSz="923925">
              <a:defRPr sz="800">
                <a:solidFill>
                  <a:schemeClr val="tx1"/>
                </a:solidFill>
                <a:latin typeface="Arial" charset="0"/>
                <a:ea typeface="ＭＳ Ｐゴシック" pitchFamily="34" charset="-128"/>
              </a:defRPr>
            </a:lvl2pPr>
            <a:lvl3pPr marL="1143000" indent="-228600" defTabSz="923925">
              <a:defRPr sz="800">
                <a:solidFill>
                  <a:schemeClr val="tx1"/>
                </a:solidFill>
                <a:latin typeface="Arial" charset="0"/>
                <a:ea typeface="ＭＳ Ｐゴシック" pitchFamily="34" charset="-128"/>
              </a:defRPr>
            </a:lvl3pPr>
            <a:lvl4pPr marL="1600200" indent="-228600" defTabSz="923925">
              <a:defRPr sz="800">
                <a:solidFill>
                  <a:schemeClr val="tx1"/>
                </a:solidFill>
                <a:latin typeface="Arial" charset="0"/>
                <a:ea typeface="ＭＳ Ｐゴシック" pitchFamily="34" charset="-128"/>
              </a:defRPr>
            </a:lvl4pPr>
            <a:lvl5pPr marL="2057400" indent="-228600" defTabSz="923925">
              <a:defRPr sz="800">
                <a:solidFill>
                  <a:schemeClr val="tx1"/>
                </a:solidFill>
                <a:latin typeface="Arial" charset="0"/>
                <a:ea typeface="ＭＳ Ｐゴシック" pitchFamily="34" charset="-128"/>
              </a:defRPr>
            </a:lvl5pPr>
            <a:lvl6pPr marL="25146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defTabSz="923925"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3ED86DF2-20E6-4CAC-A3B4-EB0199D3F2CC}" type="slidenum">
              <a:rPr lang="en-US" sz="1200">
                <a:solidFill>
                  <a:prstClr val="black"/>
                </a:solidFill>
                <a:latin typeface="Times New Roman" pitchFamily="18" charset="0"/>
              </a:rPr>
              <a:pPr algn="r" eaLnBrk="1" hangingPunct="1"/>
              <a:t>9</a:t>
            </a:fld>
            <a:endParaRPr lang="en-US" sz="1200">
              <a:solidFill>
                <a:prstClr val="black"/>
              </a:solidFill>
              <a:latin typeface="Times New Roman" pitchFamily="18" charset="0"/>
            </a:endParaRPr>
          </a:p>
        </p:txBody>
      </p:sp>
      <p:sp>
        <p:nvSpPr>
          <p:cNvPr id="25604" name="Rectangle 2"/>
          <p:cNvSpPr>
            <a:spLocks noGrp="1" noRot="1" noChangeAspect="1" noChangeArrowheads="1" noTextEdit="1"/>
          </p:cNvSpPr>
          <p:nvPr>
            <p:ph type="sldImg"/>
          </p:nvPr>
        </p:nvSpPr>
        <p:spPr>
          <a:xfrm>
            <a:off x="1330325" y="698500"/>
            <a:ext cx="4362450" cy="3490913"/>
          </a:xfrm>
          <a:ln/>
        </p:spPr>
      </p:sp>
      <p:sp>
        <p:nvSpPr>
          <p:cNvPr id="256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50" tIns="46128" rIns="92250" bIns="46128"/>
          <a:lstStyle/>
          <a:p>
            <a:pPr eaLnBrk="1" hangingPunct="1"/>
            <a:endParaRPr lang="en-US">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3"/>
          <p:cNvSpPr>
            <a:spLocks noChangeShapeType="1"/>
          </p:cNvSpPr>
          <p:nvPr/>
        </p:nvSpPr>
        <p:spPr bwMode="auto">
          <a:xfrm>
            <a:off x="1447800" y="2682875"/>
            <a:ext cx="7239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AutoShape 4"/>
          <p:cNvSpPr>
            <a:spLocks noChangeArrowheads="1"/>
          </p:cNvSpPr>
          <p:nvPr/>
        </p:nvSpPr>
        <p:spPr bwMode="auto">
          <a:xfrm>
            <a:off x="-2514600" y="1463675"/>
            <a:ext cx="3657600" cy="3900488"/>
          </a:xfrm>
          <a:custGeom>
            <a:avLst/>
            <a:gdLst>
              <a:gd name="T0" fmla="*/ 2147483647 w 64000"/>
              <a:gd name="T1" fmla="*/ 2147483647 h 64000"/>
              <a:gd name="T2" fmla="*/ 2147483647 w 64000"/>
              <a:gd name="T3" fmla="*/ 2147483647 h 64000"/>
              <a:gd name="T4" fmla="*/ 2147483647 w 64000"/>
              <a:gd name="T5" fmla="*/ 2147483647 h 64000"/>
              <a:gd name="T6" fmla="*/ 2147483647 w 64000"/>
              <a:gd name="T7" fmla="*/ 2147483647 h 64000"/>
              <a:gd name="T8" fmla="*/ 2147483647 w 64000"/>
              <a:gd name="T9" fmla="*/ 2147483647 h 64000"/>
              <a:gd name="T10" fmla="*/ 2147483647 w 64000"/>
              <a:gd name="T11" fmla="*/ 2147483647 h 64000"/>
              <a:gd name="T12" fmla="*/ 2147483647 w 64000"/>
              <a:gd name="T13" fmla="*/ 2147483647 h 64000"/>
              <a:gd name="T14" fmla="*/ 2147483647 w 64000"/>
              <a:gd name="T15" fmla="*/ 2147483647 h 64000"/>
              <a:gd name="T16" fmla="*/ 2147483647 w 64000"/>
              <a:gd name="T17" fmla="*/ 214748364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1 h 64000"/>
              <a:gd name="T29" fmla="*/ 44083 w 64000"/>
              <a:gd name="T30" fmla="*/ 2963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rgbClr val="9DB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6" name="AutoShape 5"/>
          <p:cNvSpPr>
            <a:spLocks noChangeArrowheads="1"/>
          </p:cNvSpPr>
          <p:nvPr/>
        </p:nvSpPr>
        <p:spPr bwMode="auto">
          <a:xfrm>
            <a:off x="-3222625" y="325438"/>
            <a:ext cx="4038600" cy="4306887"/>
          </a:xfrm>
          <a:custGeom>
            <a:avLst/>
            <a:gdLst>
              <a:gd name="T0" fmla="*/ 2147483647 w 64000"/>
              <a:gd name="T1" fmla="*/ 2147483647 h 64000"/>
              <a:gd name="T2" fmla="*/ 2147483647 w 64000"/>
              <a:gd name="T3" fmla="*/ 2147483647 h 64000"/>
              <a:gd name="T4" fmla="*/ 2147483647 w 64000"/>
              <a:gd name="T5" fmla="*/ 2147483647 h 64000"/>
              <a:gd name="T6" fmla="*/ 2147483647 w 64000"/>
              <a:gd name="T7" fmla="*/ 2147483647 h 64000"/>
              <a:gd name="T8" fmla="*/ 2147483647 w 64000"/>
              <a:gd name="T9" fmla="*/ 2147483647 h 64000"/>
              <a:gd name="T10" fmla="*/ 2147483647 w 64000"/>
              <a:gd name="T11" fmla="*/ 2147483647 h 64000"/>
              <a:gd name="T12" fmla="*/ 2147483647 w 64000"/>
              <a:gd name="T13" fmla="*/ 2147483647 h 64000"/>
              <a:gd name="T14" fmla="*/ 2147483647 w 64000"/>
              <a:gd name="T15" fmla="*/ 2147483647 h 64000"/>
              <a:gd name="T16" fmla="*/ 2147483647 w 64000"/>
              <a:gd name="T17" fmla="*/ 214748364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53 h 64000"/>
              <a:gd name="T29" fmla="*/ 50994 w 64000"/>
              <a:gd name="T30" fmla="*/ 25753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rgbClr val="1563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7" name="Picture 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32813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1"/>
          <p:cNvSpPr>
            <a:spLocks noChangeArrowheads="1"/>
          </p:cNvSpPr>
          <p:nvPr userDrawn="1"/>
        </p:nvSpPr>
        <p:spPr bwMode="auto">
          <a:xfrm>
            <a:off x="3352800" y="6553200"/>
            <a:ext cx="51054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1" hangingPunct="1"/>
            <a:r>
              <a:rPr lang="en-US" sz="1400" b="1">
                <a:solidFill>
                  <a:srgbClr val="FF0000"/>
                </a:solidFill>
                <a:latin typeface="Verdana" pitchFamily="34" charset="0"/>
              </a:rPr>
              <a:t>DRAFT ANALYSIS – NOT FOR DISTRIBUTION</a:t>
            </a:r>
          </a:p>
        </p:txBody>
      </p:sp>
      <p:sp>
        <p:nvSpPr>
          <p:cNvPr id="377862" name="Rectangle 6"/>
          <p:cNvSpPr>
            <a:spLocks noGrp="1" noChangeArrowheads="1"/>
          </p:cNvSpPr>
          <p:nvPr>
            <p:ph type="ctrTitle"/>
          </p:nvPr>
        </p:nvSpPr>
        <p:spPr>
          <a:xfrm>
            <a:off x="1443038" y="1050925"/>
            <a:ext cx="7239000" cy="1541463"/>
          </a:xfrm>
        </p:spPr>
        <p:txBody>
          <a:bodyPr/>
          <a:lstStyle>
            <a:lvl1pPr>
              <a:defRPr sz="3400">
                <a:solidFill>
                  <a:schemeClr val="tx1"/>
                </a:solidFill>
              </a:defRPr>
            </a:lvl1pPr>
          </a:lstStyle>
          <a:p>
            <a:r>
              <a:rPr lang="en-US"/>
              <a:t>Click to edit Master title style</a:t>
            </a:r>
          </a:p>
        </p:txBody>
      </p:sp>
      <p:sp>
        <p:nvSpPr>
          <p:cNvPr id="377863" name="Rectangle 7"/>
          <p:cNvSpPr>
            <a:spLocks noGrp="1" noChangeArrowheads="1"/>
          </p:cNvSpPr>
          <p:nvPr>
            <p:ph type="subTitle" idx="1"/>
          </p:nvPr>
        </p:nvSpPr>
        <p:spPr>
          <a:xfrm>
            <a:off x="1443038" y="3656013"/>
            <a:ext cx="7239000" cy="1870075"/>
          </a:xfrm>
        </p:spPr>
        <p:txBody>
          <a:bodyPr/>
          <a:lstStyle>
            <a:lvl1pPr marL="0" indent="0">
              <a:buFont typeface="Wingdings" pitchFamily="2" charset="2"/>
              <a:buNone/>
              <a:defRPr/>
            </a:lvl1pPr>
          </a:lstStyle>
          <a:p>
            <a:r>
              <a:rPr lang="en-US"/>
              <a:t>Click to edit Master subtitle style</a:t>
            </a:r>
          </a:p>
        </p:txBody>
      </p:sp>
      <p:sp>
        <p:nvSpPr>
          <p:cNvPr id="9" name="Rectangle 8"/>
          <p:cNvSpPr>
            <a:spLocks noGrp="1" noChangeArrowheads="1"/>
          </p:cNvSpPr>
          <p:nvPr>
            <p:ph type="dt" sz="half" idx="10"/>
          </p:nvPr>
        </p:nvSpPr>
        <p:spPr/>
        <p:txBody>
          <a:bodyPr/>
          <a:lstStyle>
            <a:lvl1pPr>
              <a:defRPr/>
            </a:lvl1pPr>
          </a:lstStyle>
          <a:p>
            <a:pPr>
              <a:defRPr/>
            </a:pPr>
            <a:fld id="{6D0BDF54-3B00-4D51-A980-7CF33E325531}" type="datetime1">
              <a:rPr lang="en-US"/>
              <a:pPr>
                <a:defRPr/>
              </a:pPr>
              <a:t>6/7/2022</a:t>
            </a:fld>
            <a:endParaRPr lang="en-US"/>
          </a:p>
        </p:txBody>
      </p:sp>
      <p:sp>
        <p:nvSpPr>
          <p:cNvPr id="10" name="Rectangle 10"/>
          <p:cNvSpPr>
            <a:spLocks noGrp="1" noChangeArrowheads="1"/>
          </p:cNvSpPr>
          <p:nvPr>
            <p:ph type="sldNum" sz="quarter" idx="11"/>
          </p:nvPr>
        </p:nvSpPr>
        <p:spPr>
          <a:xfrm>
            <a:off x="6553200" y="6664325"/>
            <a:ext cx="2133600" cy="488950"/>
          </a:xfrm>
        </p:spPr>
        <p:txBody>
          <a:bodyPr/>
          <a:lstStyle>
            <a:lvl1pPr>
              <a:defRPr/>
            </a:lvl1pPr>
          </a:lstStyle>
          <a:p>
            <a:pPr>
              <a:defRPr/>
            </a:pPr>
            <a:fld id="{2D8C4687-DB55-4E3D-9F4E-E374968A3F28}" type="slidenum">
              <a:rPr lang="en-US"/>
              <a:pPr>
                <a:defRPr/>
              </a:pPr>
              <a:t>‹#›</a:t>
            </a:fld>
            <a:endParaRPr lang="en-US"/>
          </a:p>
        </p:txBody>
      </p:sp>
    </p:spTree>
    <p:extLst>
      <p:ext uri="{BB962C8B-B14F-4D97-AF65-F5344CB8AC3E}">
        <p14:creationId xmlns:p14="http://schemas.microsoft.com/office/powerpoint/2010/main" val="3482849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fld id="{392FDBB5-55DE-4865-842D-C5175C7107C2}" type="datetime1">
              <a:rPr lang="en-US"/>
              <a:pPr>
                <a:defRPr/>
              </a:pPr>
              <a:t>6/7/2022</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AC68A42F-54C4-4509-BF54-B951EBFF310C}" type="slidenum">
              <a:rPr lang="en-US"/>
              <a:pPr>
                <a:defRPr/>
              </a:pPr>
              <a:t>‹#›</a:t>
            </a:fld>
            <a:endParaRPr lang="en-US"/>
          </a:p>
        </p:txBody>
      </p:sp>
    </p:spTree>
    <p:extLst>
      <p:ext uri="{BB962C8B-B14F-4D97-AF65-F5344CB8AC3E}">
        <p14:creationId xmlns:p14="http://schemas.microsoft.com/office/powerpoint/2010/main" val="3681792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304800"/>
            <a:ext cx="2076450" cy="60340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76950" cy="60340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fld id="{9619A2A9-8854-49AF-B6D3-EB47D6858660}" type="datetime1">
              <a:rPr lang="en-US"/>
              <a:pPr>
                <a:defRPr/>
              </a:pPr>
              <a:t>6/7/2022</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12F5E75C-1297-4975-91A4-86125A0AC251}" type="slidenum">
              <a:rPr lang="en-US"/>
              <a:pPr>
                <a:defRPr/>
              </a:pPr>
              <a:t>‹#›</a:t>
            </a:fld>
            <a:endParaRPr lang="en-US"/>
          </a:p>
        </p:txBody>
      </p:sp>
    </p:spTree>
    <p:extLst>
      <p:ext uri="{BB962C8B-B14F-4D97-AF65-F5344CB8AC3E}">
        <p14:creationId xmlns:p14="http://schemas.microsoft.com/office/powerpoint/2010/main" val="3966900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304800"/>
            <a:ext cx="8305800" cy="6034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8"/>
          <p:cNvSpPr>
            <a:spLocks noGrp="1" noChangeArrowheads="1"/>
          </p:cNvSpPr>
          <p:nvPr>
            <p:ph type="dt" sz="half" idx="10"/>
          </p:nvPr>
        </p:nvSpPr>
        <p:spPr>
          <a:ln/>
        </p:spPr>
        <p:txBody>
          <a:bodyPr/>
          <a:lstStyle>
            <a:lvl1pPr>
              <a:defRPr/>
            </a:lvl1pPr>
          </a:lstStyle>
          <a:p>
            <a:pPr>
              <a:defRPr/>
            </a:pPr>
            <a:fld id="{DCD3A723-8354-4A8B-8B4A-B0ADF8739BB5}" type="datetime1">
              <a:rPr lang="en-US"/>
              <a:pPr>
                <a:defRPr/>
              </a:pPr>
              <a:t>6/7/2022</a:t>
            </a:fld>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30DCACDD-3595-4623-B945-51E68F9E5581}" type="slidenum">
              <a:rPr lang="en-US"/>
              <a:pPr>
                <a:defRPr/>
              </a:pPr>
              <a:t>‹#›</a:t>
            </a:fld>
            <a:endParaRPr lang="en-US"/>
          </a:p>
        </p:txBody>
      </p:sp>
    </p:spTree>
    <p:extLst>
      <p:ext uri="{BB962C8B-B14F-4D97-AF65-F5344CB8AC3E}">
        <p14:creationId xmlns:p14="http://schemas.microsoft.com/office/powerpoint/2010/main" val="1786271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3"/>
          <p:cNvSpPr>
            <a:spLocks noChangeShapeType="1"/>
          </p:cNvSpPr>
          <p:nvPr/>
        </p:nvSpPr>
        <p:spPr bwMode="auto">
          <a:xfrm>
            <a:off x="1447800" y="2682875"/>
            <a:ext cx="7239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solidFill>
                <a:srgbClr val="000000"/>
              </a:solidFill>
            </a:endParaRPr>
          </a:p>
        </p:txBody>
      </p:sp>
      <p:sp>
        <p:nvSpPr>
          <p:cNvPr id="5" name="AutoShape 4"/>
          <p:cNvSpPr>
            <a:spLocks noChangeArrowheads="1"/>
          </p:cNvSpPr>
          <p:nvPr/>
        </p:nvSpPr>
        <p:spPr bwMode="auto">
          <a:xfrm>
            <a:off x="-2514600" y="1463675"/>
            <a:ext cx="3657600" cy="3900488"/>
          </a:xfrm>
          <a:custGeom>
            <a:avLst/>
            <a:gdLst>
              <a:gd name="T0" fmla="*/ 2147483647 w 64000"/>
              <a:gd name="T1" fmla="*/ 2147483647 h 64000"/>
              <a:gd name="T2" fmla="*/ 2147483647 w 64000"/>
              <a:gd name="T3" fmla="*/ 2147483647 h 64000"/>
              <a:gd name="T4" fmla="*/ 2147483647 w 64000"/>
              <a:gd name="T5" fmla="*/ 2147483647 h 64000"/>
              <a:gd name="T6" fmla="*/ 2147483647 w 64000"/>
              <a:gd name="T7" fmla="*/ 2147483647 h 64000"/>
              <a:gd name="T8" fmla="*/ 2147483647 w 64000"/>
              <a:gd name="T9" fmla="*/ 2147483647 h 64000"/>
              <a:gd name="T10" fmla="*/ 2147483647 w 64000"/>
              <a:gd name="T11" fmla="*/ 2147483647 h 64000"/>
              <a:gd name="T12" fmla="*/ 2147483647 w 64000"/>
              <a:gd name="T13" fmla="*/ 2147483647 h 64000"/>
              <a:gd name="T14" fmla="*/ 2147483647 w 64000"/>
              <a:gd name="T15" fmla="*/ 2147483647 h 64000"/>
              <a:gd name="T16" fmla="*/ 2147483647 w 64000"/>
              <a:gd name="T17" fmla="*/ 214748364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1 h 64000"/>
              <a:gd name="T29" fmla="*/ 44083 w 64000"/>
              <a:gd name="T30" fmla="*/ 2963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rgbClr val="9DB7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solidFill>
                <a:srgbClr val="000000"/>
              </a:solidFill>
            </a:endParaRPr>
          </a:p>
        </p:txBody>
      </p:sp>
      <p:sp>
        <p:nvSpPr>
          <p:cNvPr id="6" name="AutoShape 5"/>
          <p:cNvSpPr>
            <a:spLocks noChangeArrowheads="1"/>
          </p:cNvSpPr>
          <p:nvPr/>
        </p:nvSpPr>
        <p:spPr bwMode="auto">
          <a:xfrm>
            <a:off x="-3222625" y="325438"/>
            <a:ext cx="4038600" cy="4306887"/>
          </a:xfrm>
          <a:custGeom>
            <a:avLst/>
            <a:gdLst>
              <a:gd name="T0" fmla="*/ 2147483647 w 64000"/>
              <a:gd name="T1" fmla="*/ 2147483647 h 64000"/>
              <a:gd name="T2" fmla="*/ 2147483647 w 64000"/>
              <a:gd name="T3" fmla="*/ 2147483647 h 64000"/>
              <a:gd name="T4" fmla="*/ 2147483647 w 64000"/>
              <a:gd name="T5" fmla="*/ 2147483647 h 64000"/>
              <a:gd name="T6" fmla="*/ 2147483647 w 64000"/>
              <a:gd name="T7" fmla="*/ 2147483647 h 64000"/>
              <a:gd name="T8" fmla="*/ 2147483647 w 64000"/>
              <a:gd name="T9" fmla="*/ 2147483647 h 64000"/>
              <a:gd name="T10" fmla="*/ 2147483647 w 64000"/>
              <a:gd name="T11" fmla="*/ 2147483647 h 64000"/>
              <a:gd name="T12" fmla="*/ 2147483647 w 64000"/>
              <a:gd name="T13" fmla="*/ 2147483647 h 64000"/>
              <a:gd name="T14" fmla="*/ 2147483647 w 64000"/>
              <a:gd name="T15" fmla="*/ 2147483647 h 64000"/>
              <a:gd name="T16" fmla="*/ 2147483647 w 64000"/>
              <a:gd name="T17" fmla="*/ 214748364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53 h 64000"/>
              <a:gd name="T29" fmla="*/ 50994 w 64000"/>
              <a:gd name="T30" fmla="*/ 25753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rgbClr val="1563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solidFill>
                <a:srgbClr val="000000"/>
              </a:solidFill>
            </a:endParaRPr>
          </a:p>
        </p:txBody>
      </p:sp>
      <p:pic>
        <p:nvPicPr>
          <p:cNvPr id="7" name="Picture 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32813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1"/>
          <p:cNvSpPr>
            <a:spLocks noChangeArrowheads="1"/>
          </p:cNvSpPr>
          <p:nvPr userDrawn="1"/>
        </p:nvSpPr>
        <p:spPr bwMode="auto">
          <a:xfrm>
            <a:off x="3352800" y="6553200"/>
            <a:ext cx="51054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1" hangingPunct="1"/>
            <a:r>
              <a:rPr lang="en-US" sz="1400" b="1">
                <a:solidFill>
                  <a:srgbClr val="FF0000"/>
                </a:solidFill>
                <a:latin typeface="Verdana" pitchFamily="34" charset="0"/>
              </a:rPr>
              <a:t>DRAFT ANALYSIS – NOT FOR DISTRIBUTION</a:t>
            </a:r>
          </a:p>
        </p:txBody>
      </p:sp>
      <p:sp>
        <p:nvSpPr>
          <p:cNvPr id="377862" name="Rectangle 6"/>
          <p:cNvSpPr>
            <a:spLocks noGrp="1" noChangeArrowheads="1"/>
          </p:cNvSpPr>
          <p:nvPr>
            <p:ph type="ctrTitle"/>
          </p:nvPr>
        </p:nvSpPr>
        <p:spPr>
          <a:xfrm>
            <a:off x="1443038" y="1050925"/>
            <a:ext cx="7239000" cy="1541463"/>
          </a:xfrm>
        </p:spPr>
        <p:txBody>
          <a:bodyPr/>
          <a:lstStyle>
            <a:lvl1pPr>
              <a:defRPr sz="3400">
                <a:solidFill>
                  <a:schemeClr val="tx1"/>
                </a:solidFill>
              </a:defRPr>
            </a:lvl1pPr>
          </a:lstStyle>
          <a:p>
            <a:r>
              <a:rPr lang="en-US"/>
              <a:t>Click to edit Master title style</a:t>
            </a:r>
          </a:p>
        </p:txBody>
      </p:sp>
      <p:sp>
        <p:nvSpPr>
          <p:cNvPr id="377863" name="Rectangle 7"/>
          <p:cNvSpPr>
            <a:spLocks noGrp="1" noChangeArrowheads="1"/>
          </p:cNvSpPr>
          <p:nvPr>
            <p:ph type="subTitle" idx="1"/>
          </p:nvPr>
        </p:nvSpPr>
        <p:spPr>
          <a:xfrm>
            <a:off x="1443038" y="3656013"/>
            <a:ext cx="7239000" cy="1870075"/>
          </a:xfrm>
        </p:spPr>
        <p:txBody>
          <a:bodyPr/>
          <a:lstStyle>
            <a:lvl1pPr marL="0" indent="0">
              <a:buFont typeface="Wingdings" pitchFamily="2" charset="2"/>
              <a:buNone/>
              <a:defRPr/>
            </a:lvl1pPr>
          </a:lstStyle>
          <a:p>
            <a:r>
              <a:rPr lang="en-US"/>
              <a:t>Click to edit Master subtitle style</a:t>
            </a:r>
          </a:p>
        </p:txBody>
      </p:sp>
      <p:sp>
        <p:nvSpPr>
          <p:cNvPr id="9" name="Rectangle 8"/>
          <p:cNvSpPr>
            <a:spLocks noGrp="1" noChangeArrowheads="1"/>
          </p:cNvSpPr>
          <p:nvPr>
            <p:ph type="dt" sz="half" idx="10"/>
          </p:nvPr>
        </p:nvSpPr>
        <p:spPr/>
        <p:txBody>
          <a:bodyPr/>
          <a:lstStyle>
            <a:lvl1pPr>
              <a:defRPr/>
            </a:lvl1pPr>
          </a:lstStyle>
          <a:p>
            <a:pPr>
              <a:defRPr/>
            </a:pPr>
            <a:fld id="{D9E161C5-CE34-4843-AED5-2D164A8E1145}" type="datetime1">
              <a:rPr lang="en-US">
                <a:solidFill>
                  <a:srgbClr val="000000"/>
                </a:solidFill>
              </a:rPr>
              <a:pPr>
                <a:defRPr/>
              </a:pPr>
              <a:t>6/7/2022</a:t>
            </a:fld>
            <a:endParaRPr lang="en-US">
              <a:solidFill>
                <a:srgbClr val="000000"/>
              </a:solidFill>
            </a:endParaRPr>
          </a:p>
        </p:txBody>
      </p:sp>
      <p:sp>
        <p:nvSpPr>
          <p:cNvPr id="10" name="Rectangle 10"/>
          <p:cNvSpPr>
            <a:spLocks noGrp="1" noChangeArrowheads="1"/>
          </p:cNvSpPr>
          <p:nvPr>
            <p:ph type="sldNum" sz="quarter" idx="11"/>
          </p:nvPr>
        </p:nvSpPr>
        <p:spPr>
          <a:xfrm>
            <a:off x="6553200" y="6664325"/>
            <a:ext cx="2133600" cy="488950"/>
          </a:xfrm>
        </p:spPr>
        <p:txBody>
          <a:bodyPr/>
          <a:lstStyle>
            <a:lvl1pPr>
              <a:defRPr/>
            </a:lvl1pPr>
          </a:lstStyle>
          <a:p>
            <a:pPr>
              <a:defRPr/>
            </a:pPr>
            <a:fld id="{7D468565-5BB2-4AE8-B82B-4FC9663FFBB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4142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fld id="{ACEB68E1-9724-4E0A-A70A-14ADA0EDF836}" type="datetime1">
              <a:rPr lang="en-US">
                <a:solidFill>
                  <a:srgbClr val="000000"/>
                </a:solidFill>
              </a:rPr>
              <a:pPr>
                <a:defRPr/>
              </a:pPr>
              <a:t>6/7/2022</a:t>
            </a:fld>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E5CCB5C5-4859-457F-A180-BE836F3BCD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567517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588"/>
            <a:ext cx="7772400"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100388"/>
            <a:ext cx="7772400"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fld id="{28A1DC90-3CD5-4389-9576-4D980164E3CC}" type="datetime1">
              <a:rPr lang="en-US">
                <a:solidFill>
                  <a:srgbClr val="000000"/>
                </a:solidFill>
              </a:rPr>
              <a:pPr>
                <a:defRPr/>
              </a:pPr>
              <a:t>6/7/2022</a:t>
            </a:fld>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2D93A7ED-3EDC-4A99-8ECB-1669E9D0C6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6276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3998913" cy="5119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4713" y="1219200"/>
            <a:ext cx="3998912" cy="5119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fld id="{CD256B15-0DAF-429A-8DCF-150EF74A2907}" type="datetime1">
              <a:rPr lang="en-US">
                <a:solidFill>
                  <a:srgbClr val="000000"/>
                </a:solidFill>
              </a:rPr>
              <a:pPr>
                <a:defRPr/>
              </a:pPr>
              <a:t>6/7/2022</a:t>
            </a:fld>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B4849A80-665B-49FD-811B-E0DDAD0F56D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827265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3688"/>
            <a:ext cx="8229600"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36713"/>
            <a:ext cx="4040188"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319338"/>
            <a:ext cx="40401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36713"/>
            <a:ext cx="4041775"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319338"/>
            <a:ext cx="40417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dt" sz="half" idx="10"/>
          </p:nvPr>
        </p:nvSpPr>
        <p:spPr>
          <a:ln/>
        </p:spPr>
        <p:txBody>
          <a:bodyPr/>
          <a:lstStyle>
            <a:lvl1pPr>
              <a:defRPr/>
            </a:lvl1pPr>
          </a:lstStyle>
          <a:p>
            <a:pPr>
              <a:defRPr/>
            </a:pPr>
            <a:fld id="{07D9D9F2-BFCD-4BAB-B714-2DB908B9B516}" type="datetime1">
              <a:rPr lang="en-US">
                <a:solidFill>
                  <a:srgbClr val="000000"/>
                </a:solidFill>
              </a:rPr>
              <a:pPr>
                <a:defRPr/>
              </a:pPr>
              <a:t>6/7/2022</a:t>
            </a:fld>
            <a:endParaRPr lang="en-US">
              <a:solidFill>
                <a:srgbClr val="000000"/>
              </a:solidFill>
            </a:endParaRPr>
          </a:p>
        </p:txBody>
      </p:sp>
      <p:sp>
        <p:nvSpPr>
          <p:cNvPr id="8"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0"/>
          <p:cNvSpPr>
            <a:spLocks noGrp="1" noChangeArrowheads="1"/>
          </p:cNvSpPr>
          <p:nvPr>
            <p:ph type="sldNum" sz="quarter" idx="12"/>
          </p:nvPr>
        </p:nvSpPr>
        <p:spPr>
          <a:ln/>
        </p:spPr>
        <p:txBody>
          <a:bodyPr/>
          <a:lstStyle>
            <a:lvl1pPr>
              <a:defRPr/>
            </a:lvl1pPr>
          </a:lstStyle>
          <a:p>
            <a:pPr>
              <a:defRPr/>
            </a:pPr>
            <a:fld id="{CBB18A8C-0944-4B17-82B4-F72031DC6A3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2755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dt" sz="half" idx="10"/>
          </p:nvPr>
        </p:nvSpPr>
        <p:spPr>
          <a:ln/>
        </p:spPr>
        <p:txBody>
          <a:bodyPr/>
          <a:lstStyle>
            <a:lvl1pPr>
              <a:defRPr/>
            </a:lvl1pPr>
          </a:lstStyle>
          <a:p>
            <a:pPr>
              <a:defRPr/>
            </a:pPr>
            <a:fld id="{30533DD7-9469-41FA-9BE3-727CB7386CE6}" type="datetime1">
              <a:rPr lang="en-US">
                <a:solidFill>
                  <a:srgbClr val="000000"/>
                </a:solidFill>
              </a:rPr>
              <a:pPr>
                <a:defRPr/>
              </a:pPr>
              <a:t>6/7/2022</a:t>
            </a:fld>
            <a:endParaRPr lang="en-US">
              <a:solidFill>
                <a:srgbClr val="000000"/>
              </a:solidFill>
            </a:endParaRPr>
          </a:p>
        </p:txBody>
      </p:sp>
      <p:sp>
        <p:nvSpPr>
          <p:cNvPr id="4"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0"/>
          <p:cNvSpPr>
            <a:spLocks noGrp="1" noChangeArrowheads="1"/>
          </p:cNvSpPr>
          <p:nvPr>
            <p:ph type="sldNum" sz="quarter" idx="12"/>
          </p:nvPr>
        </p:nvSpPr>
        <p:spPr>
          <a:ln/>
        </p:spPr>
        <p:txBody>
          <a:bodyPr/>
          <a:lstStyle>
            <a:lvl1pPr>
              <a:defRPr/>
            </a:lvl1pPr>
          </a:lstStyle>
          <a:p>
            <a:pPr>
              <a:defRPr/>
            </a:pPr>
            <a:fld id="{FA6F4EBB-28D0-410C-88D0-1E0CC14AFD4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416630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8D486893-20A4-4EB4-A0CA-D9367997BA83}" type="datetime1">
              <a:rPr lang="en-US">
                <a:solidFill>
                  <a:srgbClr val="000000"/>
                </a:solidFill>
              </a:rPr>
              <a:pPr>
                <a:defRPr/>
              </a:pPr>
              <a:t>6/7/2022</a:t>
            </a:fld>
            <a:endParaRPr lang="en-US">
              <a:solidFill>
                <a:srgbClr val="000000"/>
              </a:solidFill>
            </a:endParaRPr>
          </a:p>
        </p:txBody>
      </p:sp>
      <p:sp>
        <p:nvSpPr>
          <p:cNvPr id="3"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0"/>
          <p:cNvSpPr>
            <a:spLocks noGrp="1" noChangeArrowheads="1"/>
          </p:cNvSpPr>
          <p:nvPr>
            <p:ph type="sldNum" sz="quarter" idx="12"/>
          </p:nvPr>
        </p:nvSpPr>
        <p:spPr>
          <a:ln/>
        </p:spPr>
        <p:txBody>
          <a:bodyPr/>
          <a:lstStyle>
            <a:lvl1pPr>
              <a:defRPr/>
            </a:lvl1pPr>
          </a:lstStyle>
          <a:p>
            <a:pPr>
              <a:defRPr/>
            </a:pPr>
            <a:fld id="{C5A7466E-F5A5-493F-A15D-8638355DDD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01964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fld id="{65D26894-6AE8-4462-B087-77651E8F556B}" type="datetime1">
              <a:rPr lang="en-US"/>
              <a:pPr>
                <a:defRPr/>
              </a:pPr>
              <a:t>6/7/2022</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3246A0E-E5CE-4DDB-8962-0A43DAF77328}" type="slidenum">
              <a:rPr lang="en-US"/>
              <a:pPr>
                <a:defRPr/>
              </a:pPr>
              <a:t>‹#›</a:t>
            </a:fld>
            <a:endParaRPr lang="en-US"/>
          </a:p>
        </p:txBody>
      </p:sp>
    </p:spTree>
    <p:extLst>
      <p:ext uri="{BB962C8B-B14F-4D97-AF65-F5344CB8AC3E}">
        <p14:creationId xmlns:p14="http://schemas.microsoft.com/office/powerpoint/2010/main" val="16344162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0513"/>
            <a:ext cx="3008313" cy="1239837"/>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90513"/>
            <a:ext cx="5111750"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530350"/>
            <a:ext cx="3008313"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2C2DA40E-AA8F-40EB-BDFF-9798740FE0F7}" type="datetime1">
              <a:rPr lang="en-US">
                <a:solidFill>
                  <a:srgbClr val="000000"/>
                </a:solidFill>
              </a:rPr>
              <a:pPr>
                <a:defRPr/>
              </a:pPr>
              <a:t>6/7/2022</a:t>
            </a:fld>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1B8A49F0-114A-46BF-8B7E-C2A6E774F8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945964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1275"/>
            <a:ext cx="5486400" cy="603250"/>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54050"/>
            <a:ext cx="5486400"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724525"/>
            <a:ext cx="5486400"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DBE3C7DD-9F1B-47A7-84C3-B8CEFA8B0E33}" type="datetime1">
              <a:rPr lang="en-US">
                <a:solidFill>
                  <a:srgbClr val="000000"/>
                </a:solidFill>
              </a:rPr>
              <a:pPr>
                <a:defRPr/>
              </a:pPr>
              <a:t>6/7/2022</a:t>
            </a:fld>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AEB1074F-EB66-45E4-A9A1-EB182E1186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004228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fld id="{F2E9DE24-DBEB-4720-95AF-60DA2F3FC8DB}" type="datetime1">
              <a:rPr lang="en-US">
                <a:solidFill>
                  <a:srgbClr val="000000"/>
                </a:solidFill>
              </a:rPr>
              <a:pPr>
                <a:defRPr/>
              </a:pPr>
              <a:t>6/7/2022</a:t>
            </a:fld>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50B9F55D-59AE-470F-95DC-9B846E96052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716831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304800"/>
            <a:ext cx="2076450" cy="60340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76950" cy="60340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fld id="{355378C2-D8E4-43FA-89E8-044246F3905B}" type="datetime1">
              <a:rPr lang="en-US">
                <a:solidFill>
                  <a:srgbClr val="000000"/>
                </a:solidFill>
              </a:rPr>
              <a:pPr>
                <a:defRPr/>
              </a:pPr>
              <a:t>6/7/2022</a:t>
            </a:fld>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07E91127-433C-415E-A4F6-676B8678A1E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041950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304800"/>
            <a:ext cx="8305800" cy="6034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8"/>
          <p:cNvSpPr>
            <a:spLocks noGrp="1" noChangeArrowheads="1"/>
          </p:cNvSpPr>
          <p:nvPr>
            <p:ph type="dt" sz="half" idx="10"/>
          </p:nvPr>
        </p:nvSpPr>
        <p:spPr>
          <a:ln/>
        </p:spPr>
        <p:txBody>
          <a:bodyPr/>
          <a:lstStyle>
            <a:lvl1pPr>
              <a:defRPr/>
            </a:lvl1pPr>
          </a:lstStyle>
          <a:p>
            <a:pPr>
              <a:defRPr/>
            </a:pPr>
            <a:fld id="{336E49DA-8E14-4441-A4DF-F19A0DBA8557}" type="datetime1">
              <a:rPr lang="en-US">
                <a:solidFill>
                  <a:srgbClr val="000000"/>
                </a:solidFill>
              </a:rPr>
              <a:pPr>
                <a:defRPr/>
              </a:pPr>
              <a:t>6/7/2022</a:t>
            </a:fld>
            <a:endParaRPr lang="en-US">
              <a:solidFill>
                <a:srgbClr val="000000"/>
              </a:solidFill>
            </a:endParaRPr>
          </a:p>
        </p:txBody>
      </p:sp>
      <p:sp>
        <p:nvSpPr>
          <p:cNvPr id="4"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0"/>
          <p:cNvSpPr>
            <a:spLocks noGrp="1" noChangeArrowheads="1"/>
          </p:cNvSpPr>
          <p:nvPr>
            <p:ph type="sldNum" sz="quarter" idx="12"/>
          </p:nvPr>
        </p:nvSpPr>
        <p:spPr>
          <a:ln/>
        </p:spPr>
        <p:txBody>
          <a:bodyPr/>
          <a:lstStyle>
            <a:lvl1pPr>
              <a:defRPr/>
            </a:lvl1pPr>
          </a:lstStyle>
          <a:p>
            <a:pPr>
              <a:defRPr/>
            </a:pPr>
            <a:fld id="{196EC9F2-AA91-457C-8E74-69FD3B87B51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9529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588"/>
            <a:ext cx="7772400"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100388"/>
            <a:ext cx="7772400"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fld id="{75D02D20-EC21-4399-ABC8-349BD9142E27}" type="datetime1">
              <a:rPr lang="en-US"/>
              <a:pPr>
                <a:defRPr/>
              </a:pPr>
              <a:t>6/7/2022</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60C6AFB6-80D8-4E91-8C88-A1747B3B11E5}" type="slidenum">
              <a:rPr lang="en-US"/>
              <a:pPr>
                <a:defRPr/>
              </a:pPr>
              <a:t>‹#›</a:t>
            </a:fld>
            <a:endParaRPr lang="en-US"/>
          </a:p>
        </p:txBody>
      </p:sp>
    </p:spTree>
    <p:extLst>
      <p:ext uri="{BB962C8B-B14F-4D97-AF65-F5344CB8AC3E}">
        <p14:creationId xmlns:p14="http://schemas.microsoft.com/office/powerpoint/2010/main" val="1316450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3998913" cy="5119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4713" y="1219200"/>
            <a:ext cx="3998912" cy="5119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fld id="{44EADD93-B060-47D8-BE64-460B7AEEB880}" type="datetime1">
              <a:rPr lang="en-US"/>
              <a:pPr>
                <a:defRPr/>
              </a:pPr>
              <a:t>6/7/2022</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BAD520-28D3-48DB-A2FC-18DC44FFA59A}" type="slidenum">
              <a:rPr lang="en-US"/>
              <a:pPr>
                <a:defRPr/>
              </a:pPr>
              <a:t>‹#›</a:t>
            </a:fld>
            <a:endParaRPr lang="en-US"/>
          </a:p>
        </p:txBody>
      </p:sp>
    </p:spTree>
    <p:extLst>
      <p:ext uri="{BB962C8B-B14F-4D97-AF65-F5344CB8AC3E}">
        <p14:creationId xmlns:p14="http://schemas.microsoft.com/office/powerpoint/2010/main" val="1735841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3688"/>
            <a:ext cx="8229600"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36713"/>
            <a:ext cx="4040188"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319338"/>
            <a:ext cx="40401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36713"/>
            <a:ext cx="4041775"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319338"/>
            <a:ext cx="40417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dt" sz="half" idx="10"/>
          </p:nvPr>
        </p:nvSpPr>
        <p:spPr>
          <a:ln/>
        </p:spPr>
        <p:txBody>
          <a:bodyPr/>
          <a:lstStyle>
            <a:lvl1pPr>
              <a:defRPr/>
            </a:lvl1pPr>
          </a:lstStyle>
          <a:p>
            <a:pPr>
              <a:defRPr/>
            </a:pPr>
            <a:fld id="{A5EAA214-8030-4B66-A762-350D5C421DEE}" type="datetime1">
              <a:rPr lang="en-US"/>
              <a:pPr>
                <a:defRPr/>
              </a:pPr>
              <a:t>6/7/2022</a:t>
            </a:fld>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DDFC7D4A-1DAC-4EF3-91AB-B3970FD31FD4}" type="slidenum">
              <a:rPr lang="en-US"/>
              <a:pPr>
                <a:defRPr/>
              </a:pPr>
              <a:t>‹#›</a:t>
            </a:fld>
            <a:endParaRPr lang="en-US"/>
          </a:p>
        </p:txBody>
      </p:sp>
    </p:spTree>
    <p:extLst>
      <p:ext uri="{BB962C8B-B14F-4D97-AF65-F5344CB8AC3E}">
        <p14:creationId xmlns:p14="http://schemas.microsoft.com/office/powerpoint/2010/main" val="3800073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dt" sz="half" idx="10"/>
          </p:nvPr>
        </p:nvSpPr>
        <p:spPr>
          <a:ln/>
        </p:spPr>
        <p:txBody>
          <a:bodyPr/>
          <a:lstStyle>
            <a:lvl1pPr>
              <a:defRPr/>
            </a:lvl1pPr>
          </a:lstStyle>
          <a:p>
            <a:pPr>
              <a:defRPr/>
            </a:pPr>
            <a:fld id="{9F4D853B-D43D-4A3F-B9DD-F999D25EFF22}" type="datetime1">
              <a:rPr lang="en-US"/>
              <a:pPr>
                <a:defRPr/>
              </a:pPr>
              <a:t>6/7/2022</a:t>
            </a:fld>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F87C2DEF-6150-481B-950F-3B527CEA14C5}" type="slidenum">
              <a:rPr lang="en-US"/>
              <a:pPr>
                <a:defRPr/>
              </a:pPr>
              <a:t>‹#›</a:t>
            </a:fld>
            <a:endParaRPr lang="en-US"/>
          </a:p>
        </p:txBody>
      </p:sp>
    </p:spTree>
    <p:extLst>
      <p:ext uri="{BB962C8B-B14F-4D97-AF65-F5344CB8AC3E}">
        <p14:creationId xmlns:p14="http://schemas.microsoft.com/office/powerpoint/2010/main" val="2693195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7FF63A73-7ABC-4F72-A109-34EF81265D55}" type="datetime1">
              <a:rPr lang="en-US"/>
              <a:pPr>
                <a:defRPr/>
              </a:pPr>
              <a:t>6/7/2022</a:t>
            </a:fld>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83C020BF-F925-4B02-B0DD-A8BE67C43AC8}" type="slidenum">
              <a:rPr lang="en-US"/>
              <a:pPr>
                <a:defRPr/>
              </a:pPr>
              <a:t>‹#›</a:t>
            </a:fld>
            <a:endParaRPr lang="en-US"/>
          </a:p>
        </p:txBody>
      </p:sp>
    </p:spTree>
    <p:extLst>
      <p:ext uri="{BB962C8B-B14F-4D97-AF65-F5344CB8AC3E}">
        <p14:creationId xmlns:p14="http://schemas.microsoft.com/office/powerpoint/2010/main" val="778743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0513"/>
            <a:ext cx="3008313" cy="1239837"/>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90513"/>
            <a:ext cx="5111750"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530350"/>
            <a:ext cx="3008313"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D5DFE09D-B8B6-4A46-B1B9-6605C394FE82}" type="datetime1">
              <a:rPr lang="en-US"/>
              <a:pPr>
                <a:defRPr/>
              </a:pPr>
              <a:t>6/7/2022</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03C00844-8121-4BAB-9163-94E798D855CF}" type="slidenum">
              <a:rPr lang="en-US"/>
              <a:pPr>
                <a:defRPr/>
              </a:pPr>
              <a:t>‹#›</a:t>
            </a:fld>
            <a:endParaRPr lang="en-US"/>
          </a:p>
        </p:txBody>
      </p:sp>
    </p:spTree>
    <p:extLst>
      <p:ext uri="{BB962C8B-B14F-4D97-AF65-F5344CB8AC3E}">
        <p14:creationId xmlns:p14="http://schemas.microsoft.com/office/powerpoint/2010/main" val="2062218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1275"/>
            <a:ext cx="5486400" cy="603250"/>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54050"/>
            <a:ext cx="5486400"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724525"/>
            <a:ext cx="5486400"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75900310-17D1-4E46-B765-B88BF70CEBF0}" type="datetime1">
              <a:rPr lang="en-US"/>
              <a:pPr>
                <a:defRPr/>
              </a:pPr>
              <a:t>6/7/2022</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62037AA8-67E8-4390-BB0F-B142703B2CE0}" type="slidenum">
              <a:rPr lang="en-US"/>
              <a:pPr>
                <a:defRPr/>
              </a:pPr>
              <a:t>‹#›</a:t>
            </a:fld>
            <a:endParaRPr lang="en-US"/>
          </a:p>
        </p:txBody>
      </p:sp>
    </p:spTree>
    <p:extLst>
      <p:ext uri="{BB962C8B-B14F-4D97-AF65-F5344CB8AC3E}">
        <p14:creationId xmlns:p14="http://schemas.microsoft.com/office/powerpoint/2010/main" val="1953187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457200" y="304800"/>
            <a:ext cx="830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Rectangle 7"/>
          <p:cNvSpPr>
            <a:spLocks noGrp="1" noChangeArrowheads="1"/>
          </p:cNvSpPr>
          <p:nvPr>
            <p:ph type="body" idx="1"/>
          </p:nvPr>
        </p:nvSpPr>
        <p:spPr bwMode="auto">
          <a:xfrm>
            <a:off x="533400" y="1219200"/>
            <a:ext cx="8150225" cy="511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376840" name="Rectangle 8"/>
          <p:cNvSpPr>
            <a:spLocks noGrp="1" noChangeArrowheads="1"/>
          </p:cNvSpPr>
          <p:nvPr>
            <p:ph type="dt" sz="half" idx="2"/>
          </p:nvPr>
        </p:nvSpPr>
        <p:spPr bwMode="auto">
          <a:xfrm>
            <a:off x="457200" y="6664325"/>
            <a:ext cx="213360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Verdana" pitchFamily="34" charset="0"/>
                <a:ea typeface="ＭＳ Ｐゴシック" charset="-128"/>
              </a:defRPr>
            </a:lvl1pPr>
          </a:lstStyle>
          <a:p>
            <a:pPr>
              <a:defRPr/>
            </a:pPr>
            <a:fld id="{B297EB2B-63A2-436C-8E0A-B92D5D5893C4}" type="datetime1">
              <a:rPr lang="en-US"/>
              <a:pPr>
                <a:defRPr/>
              </a:pPr>
              <a:t>6/7/2022</a:t>
            </a:fld>
            <a:endParaRPr lang="en-US"/>
          </a:p>
        </p:txBody>
      </p:sp>
      <p:sp>
        <p:nvSpPr>
          <p:cNvPr id="376841" name="Rectangle 9"/>
          <p:cNvSpPr>
            <a:spLocks noGrp="1" noChangeArrowheads="1"/>
          </p:cNvSpPr>
          <p:nvPr>
            <p:ph type="ftr" sz="quarter" idx="3"/>
          </p:nvPr>
        </p:nvSpPr>
        <p:spPr bwMode="auto">
          <a:xfrm>
            <a:off x="3124200" y="6664325"/>
            <a:ext cx="289560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Verdana" pitchFamily="34" charset="0"/>
              </a:defRPr>
            </a:lvl1pPr>
          </a:lstStyle>
          <a:p>
            <a:pPr>
              <a:defRPr/>
            </a:pPr>
            <a:endParaRPr lang="en-US"/>
          </a:p>
        </p:txBody>
      </p:sp>
      <p:sp>
        <p:nvSpPr>
          <p:cNvPr id="376842" name="Rectangle 10"/>
          <p:cNvSpPr>
            <a:spLocks noGrp="1" noChangeArrowheads="1"/>
          </p:cNvSpPr>
          <p:nvPr>
            <p:ph type="sldNum" sz="quarter" idx="4"/>
          </p:nvPr>
        </p:nvSpPr>
        <p:spPr bwMode="auto">
          <a:xfrm>
            <a:off x="7010400" y="68580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Verdana" pitchFamily="34" charset="0"/>
                <a:ea typeface="ＭＳ Ｐゴシック" charset="-128"/>
              </a:defRPr>
            </a:lvl1pPr>
          </a:lstStyle>
          <a:p>
            <a:pPr>
              <a:defRPr/>
            </a:pPr>
            <a:fld id="{62EFE107-5DE3-4B9C-8A5A-8CBC8535D844}" type="slidenum">
              <a:rPr lang="en-US"/>
              <a:pPr>
                <a:defRPr/>
              </a:pPr>
              <a:t>‹#›</a:t>
            </a:fld>
            <a:endParaRPr lang="en-US"/>
          </a:p>
        </p:txBody>
      </p:sp>
      <p:sp>
        <p:nvSpPr>
          <p:cNvPr id="1031" name="Rectangle 12"/>
          <p:cNvSpPr>
            <a:spLocks noChangeArrowheads="1"/>
          </p:cNvSpPr>
          <p:nvPr/>
        </p:nvSpPr>
        <p:spPr bwMode="auto">
          <a:xfrm>
            <a:off x="3352800" y="6553200"/>
            <a:ext cx="51054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1" hangingPunct="1"/>
            <a:endParaRPr lang="en-US" sz="1400" b="1">
              <a:solidFill>
                <a:srgbClr val="FF0000"/>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4326" r:id="rId1"/>
    <p:sldLayoutId id="2147484315" r:id="rId2"/>
    <p:sldLayoutId id="2147484316" r:id="rId3"/>
    <p:sldLayoutId id="2147484317" r:id="rId4"/>
    <p:sldLayoutId id="2147484318" r:id="rId5"/>
    <p:sldLayoutId id="2147484319" r:id="rId6"/>
    <p:sldLayoutId id="2147484320" r:id="rId7"/>
    <p:sldLayoutId id="2147484321" r:id="rId8"/>
    <p:sldLayoutId id="2147484322" r:id="rId9"/>
    <p:sldLayoutId id="2147484323" r:id="rId10"/>
    <p:sldLayoutId id="2147484324" r:id="rId11"/>
    <p:sldLayoutId id="2147484325" r:id="rId12"/>
  </p:sldLayoutIdLst>
  <p:hf hdr="0" ftr="0" dt="0"/>
  <p:txStyles>
    <p:titleStyle>
      <a:lvl1pPr algn="l" rtl="0" eaLnBrk="0" fontAlgn="base" hangingPunct="0">
        <a:spcBef>
          <a:spcPct val="0"/>
        </a:spcBef>
        <a:spcAft>
          <a:spcPct val="0"/>
        </a:spcAft>
        <a:defRPr sz="3000">
          <a:solidFill>
            <a:schemeClr val="tx2"/>
          </a:solidFill>
          <a:latin typeface="+mj-lt"/>
          <a:ea typeface="ＭＳ Ｐゴシック" pitchFamily="-65" charset="-128"/>
          <a:cs typeface="ＭＳ Ｐゴシック" pitchFamily="-65" charset="-128"/>
        </a:defRPr>
      </a:lvl1pPr>
      <a:lvl2pPr algn="l" rtl="0" eaLnBrk="0" fontAlgn="base" hangingPunct="0">
        <a:spcBef>
          <a:spcPct val="0"/>
        </a:spcBef>
        <a:spcAft>
          <a:spcPct val="0"/>
        </a:spcAft>
        <a:defRPr sz="3000">
          <a:solidFill>
            <a:schemeClr val="tx2"/>
          </a:solidFill>
          <a:latin typeface="Arial" charset="0"/>
          <a:ea typeface="ＭＳ Ｐゴシック" pitchFamily="-65" charset="-128"/>
          <a:cs typeface="ＭＳ Ｐゴシック" pitchFamily="-65" charset="-128"/>
        </a:defRPr>
      </a:lvl2pPr>
      <a:lvl3pPr algn="l" rtl="0" eaLnBrk="0" fontAlgn="base" hangingPunct="0">
        <a:spcBef>
          <a:spcPct val="0"/>
        </a:spcBef>
        <a:spcAft>
          <a:spcPct val="0"/>
        </a:spcAft>
        <a:defRPr sz="3000">
          <a:solidFill>
            <a:schemeClr val="tx2"/>
          </a:solidFill>
          <a:latin typeface="Arial" charset="0"/>
          <a:ea typeface="ＭＳ Ｐゴシック" pitchFamily="-65" charset="-128"/>
          <a:cs typeface="ＭＳ Ｐゴシック" pitchFamily="-65" charset="-128"/>
        </a:defRPr>
      </a:lvl3pPr>
      <a:lvl4pPr algn="l" rtl="0" eaLnBrk="0" fontAlgn="base" hangingPunct="0">
        <a:spcBef>
          <a:spcPct val="0"/>
        </a:spcBef>
        <a:spcAft>
          <a:spcPct val="0"/>
        </a:spcAft>
        <a:defRPr sz="3000">
          <a:solidFill>
            <a:schemeClr val="tx2"/>
          </a:solidFill>
          <a:latin typeface="Arial" charset="0"/>
          <a:ea typeface="ＭＳ Ｐゴシック" pitchFamily="-65" charset="-128"/>
          <a:cs typeface="ＭＳ Ｐゴシック" pitchFamily="-65" charset="-128"/>
        </a:defRPr>
      </a:lvl4pPr>
      <a:lvl5pPr algn="l" rtl="0" eaLnBrk="0" fontAlgn="base" hangingPunct="0">
        <a:spcBef>
          <a:spcPct val="0"/>
        </a:spcBef>
        <a:spcAft>
          <a:spcPct val="0"/>
        </a:spcAft>
        <a:defRPr sz="3000">
          <a:solidFill>
            <a:schemeClr val="tx2"/>
          </a:solidFill>
          <a:latin typeface="Arial" charset="0"/>
          <a:ea typeface="ＭＳ Ｐゴシック" pitchFamily="-65" charset="-128"/>
          <a:cs typeface="ＭＳ Ｐゴシック" pitchFamily="-65" charset="-128"/>
        </a:defRPr>
      </a:lvl5pPr>
      <a:lvl6pPr marL="457200" algn="l" rtl="0" fontAlgn="base">
        <a:spcBef>
          <a:spcPct val="0"/>
        </a:spcBef>
        <a:spcAft>
          <a:spcPct val="0"/>
        </a:spcAft>
        <a:defRPr sz="3000">
          <a:solidFill>
            <a:schemeClr val="tx2"/>
          </a:solidFill>
          <a:latin typeface="Arial" charset="0"/>
        </a:defRPr>
      </a:lvl6pPr>
      <a:lvl7pPr marL="914400" algn="l" rtl="0" fontAlgn="base">
        <a:spcBef>
          <a:spcPct val="0"/>
        </a:spcBef>
        <a:spcAft>
          <a:spcPct val="0"/>
        </a:spcAft>
        <a:defRPr sz="3000">
          <a:solidFill>
            <a:schemeClr val="tx2"/>
          </a:solidFill>
          <a:latin typeface="Arial" charset="0"/>
        </a:defRPr>
      </a:lvl7pPr>
      <a:lvl8pPr marL="1371600" algn="l" rtl="0" fontAlgn="base">
        <a:spcBef>
          <a:spcPct val="0"/>
        </a:spcBef>
        <a:spcAft>
          <a:spcPct val="0"/>
        </a:spcAft>
        <a:defRPr sz="3000">
          <a:solidFill>
            <a:schemeClr val="tx2"/>
          </a:solidFill>
          <a:latin typeface="Arial" charset="0"/>
        </a:defRPr>
      </a:lvl8pPr>
      <a:lvl9pPr marL="1828800" algn="l" rtl="0" fontAlgn="base">
        <a:spcBef>
          <a:spcPct val="0"/>
        </a:spcBef>
        <a:spcAft>
          <a:spcPct val="0"/>
        </a:spcAft>
        <a:defRPr sz="3000">
          <a:solidFill>
            <a:schemeClr val="tx2"/>
          </a:solidFill>
          <a:latin typeface="Arial" charset="0"/>
        </a:defRPr>
      </a:lvl9pPr>
    </p:titleStyle>
    <p:bodyStyle>
      <a:lvl1pPr marL="342900" indent="-342900" algn="l" rtl="0" eaLnBrk="0" fontAlgn="base" hangingPunct="0">
        <a:spcBef>
          <a:spcPct val="20000"/>
        </a:spcBef>
        <a:spcAft>
          <a:spcPct val="0"/>
        </a:spcAft>
        <a:buClr>
          <a:srgbClr val="E86218"/>
        </a:buClr>
        <a:buSzPct val="70000"/>
        <a:buFont typeface="Wingdings" pitchFamily="2" charset="2"/>
        <a:buChar char="¡"/>
        <a:defRPr sz="2000">
          <a:solidFill>
            <a:schemeClr val="tx1"/>
          </a:solidFill>
          <a:latin typeface="+mn-lt"/>
          <a:ea typeface="ＭＳ Ｐゴシック" pitchFamily="-65" charset="-128"/>
          <a:cs typeface="ＭＳ Ｐゴシック" pitchFamily="-65" charset="-128"/>
        </a:defRPr>
      </a:lvl1pPr>
      <a:lvl2pPr marL="742950" indent="-285750" algn="l" rtl="0" eaLnBrk="0" fontAlgn="base" hangingPunct="0">
        <a:spcBef>
          <a:spcPct val="20000"/>
        </a:spcBef>
        <a:spcAft>
          <a:spcPct val="0"/>
        </a:spcAft>
        <a:buClr>
          <a:srgbClr val="E86218"/>
        </a:buClr>
        <a:buSzPct val="70000"/>
        <a:buFont typeface="Wingdings" pitchFamily="2" charset="2"/>
        <a:buChar char="l"/>
        <a:defRPr sz="2800">
          <a:solidFill>
            <a:schemeClr val="tx1"/>
          </a:solidFill>
          <a:latin typeface="+mn-lt"/>
          <a:ea typeface="ＭＳ Ｐゴシック" pitchFamily="-65" charset="-128"/>
        </a:defRPr>
      </a:lvl2pPr>
      <a:lvl3pPr marL="1143000" indent="-228600" algn="l" rtl="0" eaLnBrk="0" fontAlgn="base" hangingPunct="0">
        <a:spcBef>
          <a:spcPct val="20000"/>
        </a:spcBef>
        <a:spcAft>
          <a:spcPct val="0"/>
        </a:spcAft>
        <a:buClr>
          <a:srgbClr val="E86218"/>
        </a:buClr>
        <a:buSzPct val="65000"/>
        <a:buFont typeface="Wingdings" pitchFamily="2" charset="2"/>
        <a:buChar char="¡"/>
        <a:defRPr sz="1600">
          <a:solidFill>
            <a:schemeClr val="tx1"/>
          </a:solidFill>
          <a:latin typeface="+mn-lt"/>
          <a:ea typeface="ＭＳ Ｐゴシック" pitchFamily="-65" charset="-128"/>
        </a:defRPr>
      </a:lvl3pPr>
      <a:lvl4pPr marL="1600200" indent="-228600" algn="l" rtl="0" eaLnBrk="0" fontAlgn="base" hangingPunct="0">
        <a:spcBef>
          <a:spcPct val="20000"/>
        </a:spcBef>
        <a:spcAft>
          <a:spcPct val="0"/>
        </a:spcAft>
        <a:buClr>
          <a:srgbClr val="E86218"/>
        </a:buClr>
        <a:buSzPct val="70000"/>
        <a:buFont typeface="Wingdings" pitchFamily="2" charset="2"/>
        <a:buChar char="l"/>
        <a:defRPr sz="1900">
          <a:solidFill>
            <a:schemeClr val="tx1"/>
          </a:solidFill>
          <a:latin typeface="+mn-lt"/>
          <a:ea typeface="ＭＳ Ｐゴシック" pitchFamily="-65" charset="-128"/>
        </a:defRPr>
      </a:lvl4pPr>
      <a:lvl5pPr marL="2057400" indent="-228600" algn="l" rtl="0" eaLnBrk="0" fontAlgn="base" hangingPunct="0">
        <a:spcBef>
          <a:spcPct val="20000"/>
        </a:spcBef>
        <a:spcAft>
          <a:spcPct val="0"/>
        </a:spcAft>
        <a:buClr>
          <a:srgbClr val="E86218"/>
        </a:buClr>
        <a:buSzPct val="60000"/>
        <a:buFont typeface="Wingdings" pitchFamily="2" charset="2"/>
        <a:buChar char="¡"/>
        <a:defRPr sz="1900">
          <a:solidFill>
            <a:schemeClr val="tx1"/>
          </a:solidFill>
          <a:latin typeface="+mn-lt"/>
          <a:ea typeface="ＭＳ Ｐゴシック" pitchFamily="-65" charset="-128"/>
        </a:defRPr>
      </a:lvl5pPr>
      <a:lvl6pPr marL="2514600" indent="-228600" algn="l" rtl="0" fontAlgn="base">
        <a:spcBef>
          <a:spcPct val="20000"/>
        </a:spcBef>
        <a:spcAft>
          <a:spcPct val="0"/>
        </a:spcAft>
        <a:buClr>
          <a:srgbClr val="E86218"/>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rgbClr val="E86218"/>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rgbClr val="E86218"/>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rgbClr val="E86218"/>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457200" y="304800"/>
            <a:ext cx="830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Rectangle 7"/>
          <p:cNvSpPr>
            <a:spLocks noGrp="1" noChangeArrowheads="1"/>
          </p:cNvSpPr>
          <p:nvPr>
            <p:ph type="body" idx="1"/>
          </p:nvPr>
        </p:nvSpPr>
        <p:spPr bwMode="auto">
          <a:xfrm>
            <a:off x="533400" y="1219200"/>
            <a:ext cx="8150225" cy="511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376840" name="Rectangle 8"/>
          <p:cNvSpPr>
            <a:spLocks noGrp="1" noChangeArrowheads="1"/>
          </p:cNvSpPr>
          <p:nvPr>
            <p:ph type="dt" sz="half" idx="2"/>
          </p:nvPr>
        </p:nvSpPr>
        <p:spPr bwMode="auto">
          <a:xfrm>
            <a:off x="457200" y="6664325"/>
            <a:ext cx="213360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Verdana" pitchFamily="34" charset="0"/>
                <a:ea typeface="ＭＳ Ｐゴシック" charset="-128"/>
              </a:defRPr>
            </a:lvl1pPr>
          </a:lstStyle>
          <a:p>
            <a:pPr>
              <a:defRPr/>
            </a:pPr>
            <a:fld id="{7BD1CE02-B4FB-4F1F-A638-EF40C26FEA79}" type="datetime1">
              <a:rPr lang="en-US">
                <a:solidFill>
                  <a:srgbClr val="000000"/>
                </a:solidFill>
              </a:rPr>
              <a:pPr>
                <a:defRPr/>
              </a:pPr>
              <a:t>6/7/2022</a:t>
            </a:fld>
            <a:endParaRPr lang="en-US">
              <a:solidFill>
                <a:srgbClr val="000000"/>
              </a:solidFill>
            </a:endParaRPr>
          </a:p>
        </p:txBody>
      </p:sp>
      <p:sp>
        <p:nvSpPr>
          <p:cNvPr id="376841" name="Rectangle 9"/>
          <p:cNvSpPr>
            <a:spLocks noGrp="1" noChangeArrowheads="1"/>
          </p:cNvSpPr>
          <p:nvPr>
            <p:ph type="ftr" sz="quarter" idx="3"/>
          </p:nvPr>
        </p:nvSpPr>
        <p:spPr bwMode="auto">
          <a:xfrm>
            <a:off x="3124200" y="6664325"/>
            <a:ext cx="289560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Verdana" pitchFamily="34" charset="0"/>
              </a:defRPr>
            </a:lvl1pPr>
          </a:lstStyle>
          <a:p>
            <a:pPr>
              <a:defRPr/>
            </a:pPr>
            <a:endParaRPr lang="en-US">
              <a:solidFill>
                <a:srgbClr val="000000"/>
              </a:solidFill>
            </a:endParaRPr>
          </a:p>
        </p:txBody>
      </p:sp>
      <p:sp>
        <p:nvSpPr>
          <p:cNvPr id="376842" name="Rectangle 10"/>
          <p:cNvSpPr>
            <a:spLocks noGrp="1" noChangeArrowheads="1"/>
          </p:cNvSpPr>
          <p:nvPr>
            <p:ph type="sldNum" sz="quarter" idx="4"/>
          </p:nvPr>
        </p:nvSpPr>
        <p:spPr bwMode="auto">
          <a:xfrm>
            <a:off x="7010400" y="68580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Verdana" pitchFamily="34" charset="0"/>
                <a:ea typeface="ＭＳ Ｐゴシック" charset="-128"/>
              </a:defRPr>
            </a:lvl1pPr>
          </a:lstStyle>
          <a:p>
            <a:pPr>
              <a:defRPr/>
            </a:pPr>
            <a:fld id="{098D585C-BE7C-403F-B1F7-89D3D7D4E5BE}" type="slidenum">
              <a:rPr lang="en-US">
                <a:solidFill>
                  <a:srgbClr val="000000"/>
                </a:solidFill>
              </a:rPr>
              <a:pPr>
                <a:defRPr/>
              </a:pPr>
              <a:t>‹#›</a:t>
            </a:fld>
            <a:endParaRPr lang="en-US">
              <a:solidFill>
                <a:srgbClr val="000000"/>
              </a:solidFill>
            </a:endParaRPr>
          </a:p>
        </p:txBody>
      </p:sp>
      <p:sp>
        <p:nvSpPr>
          <p:cNvPr id="1031" name="Rectangle 12"/>
          <p:cNvSpPr>
            <a:spLocks noChangeArrowheads="1"/>
          </p:cNvSpPr>
          <p:nvPr/>
        </p:nvSpPr>
        <p:spPr bwMode="auto">
          <a:xfrm>
            <a:off x="3352800" y="6553200"/>
            <a:ext cx="51054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1" hangingPunct="1"/>
            <a:endParaRPr lang="en-US" sz="1400" b="1">
              <a:solidFill>
                <a:srgbClr val="FF0000"/>
              </a:solidFill>
              <a:latin typeface="Verdana" pitchFamily="34" charset="0"/>
            </a:endParaRPr>
          </a:p>
        </p:txBody>
      </p:sp>
    </p:spTree>
    <p:extLst>
      <p:ext uri="{BB962C8B-B14F-4D97-AF65-F5344CB8AC3E}">
        <p14:creationId xmlns:p14="http://schemas.microsoft.com/office/powerpoint/2010/main" val="1792849189"/>
      </p:ext>
    </p:extLst>
  </p:cSld>
  <p:clrMap bg1="lt1" tx1="dk1" bg2="lt2" tx2="dk2" accent1="accent1" accent2="accent2" accent3="accent3" accent4="accent4" accent5="accent5" accent6="accent6" hlink="hlink" folHlink="folHlink"/>
  <p:sldLayoutIdLst>
    <p:sldLayoutId id="2147484328" r:id="rId1"/>
    <p:sldLayoutId id="2147484329" r:id="rId2"/>
    <p:sldLayoutId id="2147484330" r:id="rId3"/>
    <p:sldLayoutId id="2147484331" r:id="rId4"/>
    <p:sldLayoutId id="2147484332" r:id="rId5"/>
    <p:sldLayoutId id="2147484333" r:id="rId6"/>
    <p:sldLayoutId id="2147484334" r:id="rId7"/>
    <p:sldLayoutId id="2147484335" r:id="rId8"/>
    <p:sldLayoutId id="2147484336" r:id="rId9"/>
    <p:sldLayoutId id="2147484337" r:id="rId10"/>
    <p:sldLayoutId id="2147484338" r:id="rId11"/>
    <p:sldLayoutId id="2147484339" r:id="rId12"/>
  </p:sldLayoutIdLst>
  <p:hf hdr="0" ftr="0" dt="0"/>
  <p:txStyles>
    <p:titleStyle>
      <a:lvl1pPr algn="l" rtl="0" eaLnBrk="0" fontAlgn="base" hangingPunct="0">
        <a:spcBef>
          <a:spcPct val="0"/>
        </a:spcBef>
        <a:spcAft>
          <a:spcPct val="0"/>
        </a:spcAft>
        <a:defRPr sz="3000">
          <a:solidFill>
            <a:schemeClr val="tx2"/>
          </a:solidFill>
          <a:latin typeface="+mj-lt"/>
          <a:ea typeface="ＭＳ Ｐゴシック" pitchFamily="-65" charset="-128"/>
          <a:cs typeface="ＭＳ Ｐゴシック" pitchFamily="-65" charset="-128"/>
        </a:defRPr>
      </a:lvl1pPr>
      <a:lvl2pPr algn="l" rtl="0" eaLnBrk="0" fontAlgn="base" hangingPunct="0">
        <a:spcBef>
          <a:spcPct val="0"/>
        </a:spcBef>
        <a:spcAft>
          <a:spcPct val="0"/>
        </a:spcAft>
        <a:defRPr sz="3000">
          <a:solidFill>
            <a:schemeClr val="tx2"/>
          </a:solidFill>
          <a:latin typeface="Arial" charset="0"/>
          <a:ea typeface="ＭＳ Ｐゴシック" pitchFamily="-65" charset="-128"/>
          <a:cs typeface="ＭＳ Ｐゴシック" pitchFamily="-65" charset="-128"/>
        </a:defRPr>
      </a:lvl2pPr>
      <a:lvl3pPr algn="l" rtl="0" eaLnBrk="0" fontAlgn="base" hangingPunct="0">
        <a:spcBef>
          <a:spcPct val="0"/>
        </a:spcBef>
        <a:spcAft>
          <a:spcPct val="0"/>
        </a:spcAft>
        <a:defRPr sz="3000">
          <a:solidFill>
            <a:schemeClr val="tx2"/>
          </a:solidFill>
          <a:latin typeface="Arial" charset="0"/>
          <a:ea typeface="ＭＳ Ｐゴシック" pitchFamily="-65" charset="-128"/>
          <a:cs typeface="ＭＳ Ｐゴシック" pitchFamily="-65" charset="-128"/>
        </a:defRPr>
      </a:lvl3pPr>
      <a:lvl4pPr algn="l" rtl="0" eaLnBrk="0" fontAlgn="base" hangingPunct="0">
        <a:spcBef>
          <a:spcPct val="0"/>
        </a:spcBef>
        <a:spcAft>
          <a:spcPct val="0"/>
        </a:spcAft>
        <a:defRPr sz="3000">
          <a:solidFill>
            <a:schemeClr val="tx2"/>
          </a:solidFill>
          <a:latin typeface="Arial" charset="0"/>
          <a:ea typeface="ＭＳ Ｐゴシック" pitchFamily="-65" charset="-128"/>
          <a:cs typeface="ＭＳ Ｐゴシック" pitchFamily="-65" charset="-128"/>
        </a:defRPr>
      </a:lvl4pPr>
      <a:lvl5pPr algn="l" rtl="0" eaLnBrk="0" fontAlgn="base" hangingPunct="0">
        <a:spcBef>
          <a:spcPct val="0"/>
        </a:spcBef>
        <a:spcAft>
          <a:spcPct val="0"/>
        </a:spcAft>
        <a:defRPr sz="3000">
          <a:solidFill>
            <a:schemeClr val="tx2"/>
          </a:solidFill>
          <a:latin typeface="Arial" charset="0"/>
          <a:ea typeface="ＭＳ Ｐゴシック" pitchFamily="-65" charset="-128"/>
          <a:cs typeface="ＭＳ Ｐゴシック" pitchFamily="-65" charset="-128"/>
        </a:defRPr>
      </a:lvl5pPr>
      <a:lvl6pPr marL="457200" algn="l" rtl="0" fontAlgn="base">
        <a:spcBef>
          <a:spcPct val="0"/>
        </a:spcBef>
        <a:spcAft>
          <a:spcPct val="0"/>
        </a:spcAft>
        <a:defRPr sz="3000">
          <a:solidFill>
            <a:schemeClr val="tx2"/>
          </a:solidFill>
          <a:latin typeface="Arial" charset="0"/>
        </a:defRPr>
      </a:lvl6pPr>
      <a:lvl7pPr marL="914400" algn="l" rtl="0" fontAlgn="base">
        <a:spcBef>
          <a:spcPct val="0"/>
        </a:spcBef>
        <a:spcAft>
          <a:spcPct val="0"/>
        </a:spcAft>
        <a:defRPr sz="3000">
          <a:solidFill>
            <a:schemeClr val="tx2"/>
          </a:solidFill>
          <a:latin typeface="Arial" charset="0"/>
        </a:defRPr>
      </a:lvl7pPr>
      <a:lvl8pPr marL="1371600" algn="l" rtl="0" fontAlgn="base">
        <a:spcBef>
          <a:spcPct val="0"/>
        </a:spcBef>
        <a:spcAft>
          <a:spcPct val="0"/>
        </a:spcAft>
        <a:defRPr sz="3000">
          <a:solidFill>
            <a:schemeClr val="tx2"/>
          </a:solidFill>
          <a:latin typeface="Arial" charset="0"/>
        </a:defRPr>
      </a:lvl8pPr>
      <a:lvl9pPr marL="1828800" algn="l" rtl="0" fontAlgn="base">
        <a:spcBef>
          <a:spcPct val="0"/>
        </a:spcBef>
        <a:spcAft>
          <a:spcPct val="0"/>
        </a:spcAft>
        <a:defRPr sz="3000">
          <a:solidFill>
            <a:schemeClr val="tx2"/>
          </a:solidFill>
          <a:latin typeface="Arial" charset="0"/>
        </a:defRPr>
      </a:lvl9pPr>
    </p:titleStyle>
    <p:bodyStyle>
      <a:lvl1pPr marL="342900" indent="-342900" algn="l" rtl="0" eaLnBrk="0" fontAlgn="base" hangingPunct="0">
        <a:spcBef>
          <a:spcPct val="20000"/>
        </a:spcBef>
        <a:spcAft>
          <a:spcPct val="0"/>
        </a:spcAft>
        <a:buClr>
          <a:srgbClr val="E86218"/>
        </a:buClr>
        <a:buSzPct val="70000"/>
        <a:buFont typeface="Wingdings" pitchFamily="2" charset="2"/>
        <a:buChar char="¡"/>
        <a:defRPr sz="2000">
          <a:solidFill>
            <a:schemeClr val="tx1"/>
          </a:solidFill>
          <a:latin typeface="+mn-lt"/>
          <a:ea typeface="ＭＳ Ｐゴシック" pitchFamily="-65" charset="-128"/>
          <a:cs typeface="ＭＳ Ｐゴシック" pitchFamily="-65" charset="-128"/>
        </a:defRPr>
      </a:lvl1pPr>
      <a:lvl2pPr marL="742950" indent="-285750" algn="l" rtl="0" eaLnBrk="0" fontAlgn="base" hangingPunct="0">
        <a:spcBef>
          <a:spcPct val="20000"/>
        </a:spcBef>
        <a:spcAft>
          <a:spcPct val="0"/>
        </a:spcAft>
        <a:buClr>
          <a:srgbClr val="E86218"/>
        </a:buClr>
        <a:buSzPct val="70000"/>
        <a:buFont typeface="Wingdings" pitchFamily="2" charset="2"/>
        <a:buChar char="l"/>
        <a:defRPr sz="2800">
          <a:solidFill>
            <a:schemeClr val="tx1"/>
          </a:solidFill>
          <a:latin typeface="+mn-lt"/>
          <a:ea typeface="ＭＳ Ｐゴシック" pitchFamily="-65" charset="-128"/>
        </a:defRPr>
      </a:lvl2pPr>
      <a:lvl3pPr marL="1143000" indent="-228600" algn="l" rtl="0" eaLnBrk="0" fontAlgn="base" hangingPunct="0">
        <a:spcBef>
          <a:spcPct val="20000"/>
        </a:spcBef>
        <a:spcAft>
          <a:spcPct val="0"/>
        </a:spcAft>
        <a:buClr>
          <a:srgbClr val="E86218"/>
        </a:buClr>
        <a:buSzPct val="65000"/>
        <a:buFont typeface="Wingdings" pitchFamily="2" charset="2"/>
        <a:buChar char="¡"/>
        <a:defRPr sz="1600">
          <a:solidFill>
            <a:schemeClr val="tx1"/>
          </a:solidFill>
          <a:latin typeface="+mn-lt"/>
          <a:ea typeface="ＭＳ Ｐゴシック" pitchFamily="-65" charset="-128"/>
        </a:defRPr>
      </a:lvl3pPr>
      <a:lvl4pPr marL="1600200" indent="-228600" algn="l" rtl="0" eaLnBrk="0" fontAlgn="base" hangingPunct="0">
        <a:spcBef>
          <a:spcPct val="20000"/>
        </a:spcBef>
        <a:spcAft>
          <a:spcPct val="0"/>
        </a:spcAft>
        <a:buClr>
          <a:srgbClr val="E86218"/>
        </a:buClr>
        <a:buSzPct val="70000"/>
        <a:buFont typeface="Wingdings" pitchFamily="2" charset="2"/>
        <a:buChar char="l"/>
        <a:defRPr sz="1900">
          <a:solidFill>
            <a:schemeClr val="tx1"/>
          </a:solidFill>
          <a:latin typeface="+mn-lt"/>
          <a:ea typeface="ＭＳ Ｐゴシック" pitchFamily="-65" charset="-128"/>
        </a:defRPr>
      </a:lvl4pPr>
      <a:lvl5pPr marL="2057400" indent="-228600" algn="l" rtl="0" eaLnBrk="0" fontAlgn="base" hangingPunct="0">
        <a:spcBef>
          <a:spcPct val="20000"/>
        </a:spcBef>
        <a:spcAft>
          <a:spcPct val="0"/>
        </a:spcAft>
        <a:buClr>
          <a:srgbClr val="E86218"/>
        </a:buClr>
        <a:buSzPct val="60000"/>
        <a:buFont typeface="Wingdings" pitchFamily="2" charset="2"/>
        <a:buChar char="¡"/>
        <a:defRPr sz="1900">
          <a:solidFill>
            <a:schemeClr val="tx1"/>
          </a:solidFill>
          <a:latin typeface="+mn-lt"/>
          <a:ea typeface="ＭＳ Ｐゴシック" pitchFamily="-65" charset="-128"/>
        </a:defRPr>
      </a:lvl5pPr>
      <a:lvl6pPr marL="2514600" indent="-228600" algn="l" rtl="0" fontAlgn="base">
        <a:spcBef>
          <a:spcPct val="20000"/>
        </a:spcBef>
        <a:spcAft>
          <a:spcPct val="0"/>
        </a:spcAft>
        <a:buClr>
          <a:srgbClr val="E86218"/>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rgbClr val="E86218"/>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rgbClr val="E86218"/>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rgbClr val="E86218"/>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400800"/>
            <a:ext cx="32813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AutoShape 11"/>
          <p:cNvSpPr>
            <a:spLocks noChangeArrowheads="1"/>
          </p:cNvSpPr>
          <p:nvPr/>
        </p:nvSpPr>
        <p:spPr bwMode="auto">
          <a:xfrm>
            <a:off x="304800" y="838200"/>
            <a:ext cx="8534400" cy="5689600"/>
          </a:xfrm>
          <a:prstGeom prst="roundRect">
            <a:avLst>
              <a:gd name="adj" fmla="val 16667"/>
            </a:avLst>
          </a:prstGeom>
          <a:noFill/>
          <a:ln w="25400">
            <a:solidFill>
              <a:srgbClr val="9ED6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l"/>
            <a:endParaRPr lang="en-US" sz="1800">
              <a:latin typeface="Verdana" pitchFamily="34" charset="0"/>
            </a:endParaRPr>
          </a:p>
        </p:txBody>
      </p:sp>
      <p:sp>
        <p:nvSpPr>
          <p:cNvPr id="3076" name="AutoShape 10"/>
          <p:cNvSpPr>
            <a:spLocks noChangeArrowheads="1"/>
          </p:cNvSpPr>
          <p:nvPr/>
        </p:nvSpPr>
        <p:spPr bwMode="auto">
          <a:xfrm>
            <a:off x="152400" y="161925"/>
            <a:ext cx="8839200" cy="1971675"/>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latin typeface="Verdana" pitchFamily="34" charset="0"/>
            </a:endParaRPr>
          </a:p>
        </p:txBody>
      </p:sp>
      <p:sp>
        <p:nvSpPr>
          <p:cNvPr id="3077" name="Text Box 4"/>
          <p:cNvSpPr txBox="1">
            <a:spLocks noChangeArrowheads="1"/>
          </p:cNvSpPr>
          <p:nvPr/>
        </p:nvSpPr>
        <p:spPr bwMode="auto">
          <a:xfrm>
            <a:off x="6172200" y="6400800"/>
            <a:ext cx="184150"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l" eaLnBrk="1" hangingPunct="1"/>
            <a:endParaRPr lang="en-US" sz="2400">
              <a:latin typeface="Times New Roman" pitchFamily="18" charset="0"/>
            </a:endParaRPr>
          </a:p>
        </p:txBody>
      </p:sp>
      <p:sp>
        <p:nvSpPr>
          <p:cNvPr id="3078" name="Rectangle 8"/>
          <p:cNvSpPr>
            <a:spLocks noGrp="1" noChangeArrowheads="1"/>
          </p:cNvSpPr>
          <p:nvPr>
            <p:ph type="ctrTitle" idx="4294967295"/>
          </p:nvPr>
        </p:nvSpPr>
        <p:spPr>
          <a:xfrm>
            <a:off x="457200" y="381000"/>
            <a:ext cx="8382000" cy="1447800"/>
          </a:xfrm>
        </p:spPr>
        <p:txBody>
          <a:bodyPr/>
          <a:lstStyle/>
          <a:p>
            <a:pPr eaLnBrk="1" hangingPunct="1"/>
            <a:r>
              <a:rPr lang="en-US" sz="4000" b="1" dirty="0">
                <a:solidFill>
                  <a:schemeClr val="bg1"/>
                </a:solidFill>
                <a:latin typeface="Arial Narrow" pitchFamily="34" charset="0"/>
                <a:ea typeface="ＭＳ Ｐゴシック" pitchFamily="34" charset="-128"/>
              </a:rPr>
              <a:t>Citi Postsecondary Success Program: </a:t>
            </a:r>
            <a:br>
              <a:rPr lang="en-US" sz="4000" b="1" dirty="0">
                <a:solidFill>
                  <a:schemeClr val="bg1"/>
                </a:solidFill>
                <a:latin typeface="Arial Narrow" pitchFamily="34" charset="0"/>
                <a:ea typeface="ＭＳ Ｐゴシック" pitchFamily="34" charset="-128"/>
              </a:rPr>
            </a:br>
            <a:r>
              <a:rPr lang="en-US" sz="4000" b="1" dirty="0">
                <a:solidFill>
                  <a:schemeClr val="bg1"/>
                </a:solidFill>
                <a:latin typeface="Arial Narrow" pitchFamily="34" charset="0"/>
                <a:ea typeface="ＭＳ Ｐゴシック" pitchFamily="34" charset="-128"/>
              </a:rPr>
              <a:t>2013 Data Snapshot for Miami</a:t>
            </a:r>
          </a:p>
        </p:txBody>
      </p:sp>
      <p:sp>
        <p:nvSpPr>
          <p:cNvPr id="3079" name="Rectangle 9"/>
          <p:cNvSpPr>
            <a:spLocks noGrp="1" noChangeArrowheads="1"/>
          </p:cNvSpPr>
          <p:nvPr>
            <p:ph type="subTitle" idx="4294967295"/>
          </p:nvPr>
        </p:nvSpPr>
        <p:spPr>
          <a:xfrm>
            <a:off x="457200" y="2819400"/>
            <a:ext cx="2819400" cy="685800"/>
          </a:xfrm>
        </p:spPr>
        <p:txBody>
          <a:bodyPr/>
          <a:lstStyle/>
          <a:p>
            <a:pPr marL="0" indent="0" eaLnBrk="1" hangingPunct="1">
              <a:spcBef>
                <a:spcPct val="0"/>
              </a:spcBef>
              <a:buFont typeface="Wingdings" pitchFamily="2" charset="2"/>
              <a:buNone/>
            </a:pPr>
            <a:r>
              <a:rPr lang="en-US" sz="1600" b="1" dirty="0">
                <a:latin typeface="Arial Narrow" pitchFamily="34" charset="0"/>
                <a:ea typeface="ＭＳ Ｐゴシック" pitchFamily="34" charset="-128"/>
              </a:rPr>
              <a:t>Presented to the Citi Foundation</a:t>
            </a:r>
          </a:p>
          <a:p>
            <a:pPr marL="0" indent="0" eaLnBrk="1" hangingPunct="1">
              <a:spcBef>
                <a:spcPct val="0"/>
              </a:spcBef>
              <a:buFont typeface="Wingdings" pitchFamily="2" charset="2"/>
              <a:buNone/>
            </a:pPr>
            <a:r>
              <a:rPr lang="en-US" sz="1600" b="1" dirty="0">
                <a:latin typeface="Arial Narrow" pitchFamily="34" charset="0"/>
                <a:ea typeface="ＭＳ Ｐゴシック" pitchFamily="34" charset="-128"/>
              </a:rPr>
              <a:t>Spring 2013</a:t>
            </a:r>
          </a:p>
          <a:p>
            <a:pPr marL="0" indent="0" eaLnBrk="1" hangingPunct="1">
              <a:buFont typeface="Wingdings" pitchFamily="2" charset="2"/>
              <a:buNone/>
            </a:pPr>
            <a:endParaRPr lang="en-US" sz="1600" dirty="0">
              <a:latin typeface="Arial" charset="0"/>
              <a:ea typeface="ＭＳ Ｐゴシック" pitchFamily="34" charset="-128"/>
            </a:endParaRPr>
          </a:p>
        </p:txBody>
      </p:sp>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2362200"/>
            <a:ext cx="4581525" cy="3381375"/>
          </a:xfrm>
          <a:prstGeom prst="rect">
            <a:avLst/>
          </a:prstGeom>
          <a:noFill/>
          <a:ln>
            <a:noFill/>
          </a:ln>
          <a:effectLst>
            <a:softEdge rad="63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advTm="56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A7FBB984-3CC6-4C0F-A08E-08025DEF3963}" type="slidenum">
              <a:rPr lang="en-US" sz="1200">
                <a:solidFill>
                  <a:srgbClr val="000000"/>
                </a:solidFill>
                <a:latin typeface="Verdana" pitchFamily="34" charset="0"/>
              </a:rPr>
              <a:pPr algn="r" eaLnBrk="1" hangingPunct="1"/>
              <a:t>10</a:t>
            </a:fld>
            <a:endParaRPr lang="en-US" sz="1200">
              <a:solidFill>
                <a:srgbClr val="000000"/>
              </a:solidFill>
              <a:latin typeface="Verdana" pitchFamily="34" charset="0"/>
            </a:endParaRPr>
          </a:p>
        </p:txBody>
      </p:sp>
      <p:sp>
        <p:nvSpPr>
          <p:cNvPr id="13316"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solidFill>
                <a:srgbClr val="000000"/>
              </a:solidFill>
              <a:latin typeface="Verdana" pitchFamily="34" charset="0"/>
            </a:endParaRPr>
          </a:p>
        </p:txBody>
      </p:sp>
      <p:sp>
        <p:nvSpPr>
          <p:cNvPr id="13317" name="Rectangle 2"/>
          <p:cNvSpPr>
            <a:spLocks noChangeArrowheads="1"/>
          </p:cNvSpPr>
          <p:nvPr/>
        </p:nvSpPr>
        <p:spPr bwMode="auto">
          <a:xfrm>
            <a:off x="307975" y="352425"/>
            <a:ext cx="8531225"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lstStyle/>
          <a:p>
            <a:pPr algn="l" eaLnBrk="1" hangingPunct="1"/>
            <a:r>
              <a:rPr lang="en-US" sz="2400" dirty="0">
                <a:solidFill>
                  <a:srgbClr val="FFFFFF"/>
                </a:solidFill>
                <a:latin typeface="Arial Narrow" pitchFamily="34" charset="0"/>
              </a:rPr>
              <a:t>College Enrollment by Demographics</a:t>
            </a:r>
          </a:p>
        </p:txBody>
      </p:sp>
      <p:sp>
        <p:nvSpPr>
          <p:cNvPr id="13318" name="AutoShape 13"/>
          <p:cNvSpPr>
            <a:spLocks noChangeArrowheads="1"/>
          </p:cNvSpPr>
          <p:nvPr/>
        </p:nvSpPr>
        <p:spPr bwMode="auto">
          <a:xfrm>
            <a:off x="5376862" y="3810000"/>
            <a:ext cx="3267075" cy="1676400"/>
          </a:xfrm>
          <a:prstGeom prst="roundRect">
            <a:avLst>
              <a:gd name="adj" fmla="val 16667"/>
            </a:avLst>
          </a:prstGeom>
          <a:solidFill>
            <a:srgbClr val="FFFFFF"/>
          </a:solidFill>
          <a:ln w="3175">
            <a:solidFill>
              <a:srgbClr val="006699"/>
            </a:solidFill>
            <a:miter lim="800000"/>
            <a:headEnd/>
            <a:tailEnd/>
          </a:ln>
        </p:spPr>
        <p:txBody>
          <a:bodyPr anchor="ctr"/>
          <a:lstStyle/>
          <a:p>
            <a:pPr algn="l"/>
            <a:endParaRPr lang="en-US" sz="1200" b="1" dirty="0">
              <a:solidFill>
                <a:srgbClr val="CC6600"/>
              </a:solidFill>
              <a:latin typeface="Arial Narrow" pitchFamily="34" charset="0"/>
            </a:endParaRPr>
          </a:p>
          <a:p>
            <a:pPr algn="l"/>
            <a:r>
              <a:rPr lang="en-US" sz="1200" b="1" dirty="0">
                <a:solidFill>
                  <a:srgbClr val="CC6600"/>
                </a:solidFill>
                <a:latin typeface="Arial Narrow" pitchFamily="34" charset="0"/>
              </a:rPr>
              <a:t>Question for Further Reflection:</a:t>
            </a:r>
          </a:p>
          <a:p>
            <a:pPr algn="l"/>
            <a:r>
              <a:rPr lang="en-US" sz="1200" dirty="0">
                <a:latin typeface="Arial Narrow" pitchFamily="34" charset="0"/>
              </a:rPr>
              <a:t>What can be learned from the success of the CPSP target schools about how to best support black, Latino, and ELL students in preparing for and enrolling in college?</a:t>
            </a:r>
            <a:endParaRPr lang="en-US" sz="1200" dirty="0">
              <a:solidFill>
                <a:srgbClr val="FF0000"/>
              </a:solidFill>
              <a:latin typeface="Arial Narrow" pitchFamily="34" charset="0"/>
            </a:endParaRPr>
          </a:p>
          <a:p>
            <a:pPr algn="l"/>
            <a:endParaRPr lang="en-US" sz="1200" b="1" dirty="0">
              <a:solidFill>
                <a:srgbClr val="CC6600"/>
              </a:solidFill>
              <a:latin typeface="Arial Narrow"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355737318"/>
              </p:ext>
            </p:extLst>
          </p:nvPr>
        </p:nvGraphicFramePr>
        <p:xfrm>
          <a:off x="381000" y="1452563"/>
          <a:ext cx="4114803" cy="4567239"/>
        </p:xfrm>
        <a:graphic>
          <a:graphicData uri="http://schemas.openxmlformats.org/drawingml/2006/table">
            <a:tbl>
              <a:tblPr/>
              <a:tblGrid>
                <a:gridCol w="587829">
                  <a:extLst>
                    <a:ext uri="{9D8B030D-6E8A-4147-A177-3AD203B41FA5}">
                      <a16:colId xmlns:a16="http://schemas.microsoft.com/office/drawing/2014/main" val="20000"/>
                    </a:ext>
                  </a:extLst>
                </a:gridCol>
                <a:gridCol w="587829">
                  <a:extLst>
                    <a:ext uri="{9D8B030D-6E8A-4147-A177-3AD203B41FA5}">
                      <a16:colId xmlns:a16="http://schemas.microsoft.com/office/drawing/2014/main" val="20001"/>
                    </a:ext>
                  </a:extLst>
                </a:gridCol>
                <a:gridCol w="587829">
                  <a:extLst>
                    <a:ext uri="{9D8B030D-6E8A-4147-A177-3AD203B41FA5}">
                      <a16:colId xmlns:a16="http://schemas.microsoft.com/office/drawing/2014/main" val="20002"/>
                    </a:ext>
                  </a:extLst>
                </a:gridCol>
                <a:gridCol w="587829">
                  <a:extLst>
                    <a:ext uri="{9D8B030D-6E8A-4147-A177-3AD203B41FA5}">
                      <a16:colId xmlns:a16="http://schemas.microsoft.com/office/drawing/2014/main" val="20003"/>
                    </a:ext>
                  </a:extLst>
                </a:gridCol>
                <a:gridCol w="587829">
                  <a:extLst>
                    <a:ext uri="{9D8B030D-6E8A-4147-A177-3AD203B41FA5}">
                      <a16:colId xmlns:a16="http://schemas.microsoft.com/office/drawing/2014/main" val="20004"/>
                    </a:ext>
                  </a:extLst>
                </a:gridCol>
                <a:gridCol w="587829">
                  <a:extLst>
                    <a:ext uri="{9D8B030D-6E8A-4147-A177-3AD203B41FA5}">
                      <a16:colId xmlns:a16="http://schemas.microsoft.com/office/drawing/2014/main" val="20005"/>
                    </a:ext>
                  </a:extLst>
                </a:gridCol>
                <a:gridCol w="587829">
                  <a:extLst>
                    <a:ext uri="{9D8B030D-6E8A-4147-A177-3AD203B41FA5}">
                      <a16:colId xmlns:a16="http://schemas.microsoft.com/office/drawing/2014/main" val="20006"/>
                    </a:ext>
                  </a:extLst>
                </a:gridCol>
              </a:tblGrid>
              <a:tr h="202988">
                <a:tc gridSpan="7">
                  <a:txBody>
                    <a:bodyPr/>
                    <a:lstStyle/>
                    <a:p>
                      <a:pPr algn="ctr" rtl="0" fontAlgn="ctr"/>
                      <a:r>
                        <a:rPr lang="en-US" sz="1200" b="1" i="0" u="none" strike="noStrike">
                          <a:solidFill>
                            <a:srgbClr val="FFFFFF"/>
                          </a:solidFill>
                          <a:effectLst/>
                          <a:latin typeface="Arial Narrow"/>
                        </a:rPr>
                        <a:t>Table 2: Class of 2009 College Enrollment, by Demographics</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19050" cap="flat" cmpd="sng" algn="ctr">
                      <a:solidFill>
                        <a:srgbClr val="006699"/>
                      </a:solidFill>
                      <a:prstDash val="solid"/>
                      <a:round/>
                      <a:headEnd type="none" w="med" len="med"/>
                      <a:tailEnd type="none" w="med" len="med"/>
                    </a:lnT>
                    <a:lnB>
                      <a:noFill/>
                    </a:lnB>
                    <a:solidFill>
                      <a:srgbClr val="0066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86029">
                <a:tc>
                  <a:txBody>
                    <a:bodyPr/>
                    <a:lstStyle/>
                    <a:p>
                      <a:pPr algn="ctr" fontAlgn="t"/>
                      <a:r>
                        <a:rPr lang="en-US" sz="1800" b="0" i="0" u="none" strike="noStrike">
                          <a:solidFill>
                            <a:srgbClr val="000000"/>
                          </a:solidFill>
                          <a:effectLst/>
                          <a:latin typeface="Arial"/>
                        </a:rPr>
                        <a:t> </a:t>
                      </a:r>
                    </a:p>
                  </a:txBody>
                  <a:tcPr marL="9525" marR="9525" marT="9525" marB="0">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District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Comp</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extLst>
                  <a:ext uri="{0D108BD9-81ED-4DB2-BD59-A6C34878D82A}">
                    <a16:rowId xmlns:a16="http://schemas.microsoft.com/office/drawing/2014/main" val="10001"/>
                  </a:ext>
                </a:extLst>
              </a:tr>
              <a:tr h="184535">
                <a:tc>
                  <a:txBody>
                    <a:bodyPr/>
                    <a:lstStyle/>
                    <a:p>
                      <a:pPr algn="ctr" rtl="0" fontAlgn="ctr"/>
                      <a:r>
                        <a:rPr lang="en-US" sz="900" b="1" i="0" u="none" strike="noStrike">
                          <a:solidFill>
                            <a:srgbClr val="000000"/>
                          </a:solidFill>
                          <a:effectLst/>
                          <a:latin typeface="Arial Narrow"/>
                        </a:rPr>
                        <a:t>Black</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2"/>
                  </a:ext>
                </a:extLst>
              </a:tr>
              <a:tr h="184535">
                <a:tc>
                  <a:txBody>
                    <a:bodyPr/>
                    <a:lstStyle/>
                    <a:p>
                      <a:pPr algn="ctr" rtl="0" fontAlgn="ctr"/>
                      <a:r>
                        <a:rPr lang="en-US" sz="900" b="1" i="0" u="none" strike="noStrike">
                          <a:solidFill>
                            <a:srgbClr val="000000"/>
                          </a:solidFill>
                          <a:effectLst/>
                          <a:latin typeface="Arial Narrow"/>
                        </a:rPr>
                        <a:t>Latino</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3"/>
                  </a:ext>
                </a:extLst>
              </a:tr>
              <a:tr h="184535">
                <a:tc>
                  <a:txBody>
                    <a:bodyPr/>
                    <a:lstStyle/>
                    <a:p>
                      <a:pPr algn="ctr" rtl="0" fontAlgn="ctr"/>
                      <a:r>
                        <a:rPr lang="en-US" sz="900" b="1" i="0" u="none" strike="noStrike">
                          <a:solidFill>
                            <a:srgbClr val="000000"/>
                          </a:solidFill>
                          <a:effectLst/>
                          <a:latin typeface="Arial Narrow"/>
                        </a:rPr>
                        <a:t>White</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65%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4"/>
                  </a:ext>
                </a:extLst>
              </a:tr>
              <a:tr h="184535">
                <a:tc>
                  <a:txBody>
                    <a:bodyPr/>
                    <a:lstStyle/>
                    <a:p>
                      <a:pPr algn="ctr" rtl="0" fontAlgn="ctr"/>
                      <a:r>
                        <a:rPr lang="en-US" sz="900" b="1" i="0" u="none" strike="noStrike">
                          <a:solidFill>
                            <a:srgbClr val="000000"/>
                          </a:solidFill>
                          <a:effectLst/>
                          <a:latin typeface="Arial Narrow"/>
                        </a:rPr>
                        <a:t>Asian</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70%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5"/>
                  </a:ext>
                </a:extLst>
              </a:tr>
              <a:tr h="193762">
                <a:tc>
                  <a:txBody>
                    <a:bodyPr/>
                    <a:lstStyle/>
                    <a:p>
                      <a:pPr algn="ctr" rtl="0" fontAlgn="ctr"/>
                      <a:r>
                        <a:rPr lang="en-US" sz="900" b="1" i="0" u="none" strike="noStrike">
                          <a:solidFill>
                            <a:srgbClr val="000000"/>
                          </a:solidFill>
                          <a:effectLst/>
                          <a:latin typeface="Arial Narrow"/>
                        </a:rPr>
                        <a:t>ELL</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35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30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02988">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extLst>
                  <a:ext uri="{0D108BD9-81ED-4DB2-BD59-A6C34878D82A}">
                    <a16:rowId xmlns:a16="http://schemas.microsoft.com/office/drawing/2014/main" val="10007"/>
                  </a:ext>
                </a:extLst>
              </a:tr>
              <a:tr h="202988">
                <a:tc gridSpan="7">
                  <a:txBody>
                    <a:bodyPr/>
                    <a:lstStyle/>
                    <a:p>
                      <a:pPr algn="ctr" rtl="0" fontAlgn="ctr"/>
                      <a:r>
                        <a:rPr lang="en-US" sz="1200" b="1" i="0" u="none" strike="noStrike">
                          <a:solidFill>
                            <a:srgbClr val="FFFFFF"/>
                          </a:solidFill>
                          <a:effectLst/>
                          <a:latin typeface="Arial Narrow"/>
                        </a:rPr>
                        <a:t>Table 3: Class of 2010 College Enrollment, by Demographics</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19050" cap="flat" cmpd="sng" algn="ctr">
                      <a:solidFill>
                        <a:srgbClr val="006699"/>
                      </a:solidFill>
                      <a:prstDash val="solid"/>
                      <a:round/>
                      <a:headEnd type="none" w="med" len="med"/>
                      <a:tailEnd type="none" w="med" len="med"/>
                    </a:lnT>
                    <a:lnB>
                      <a:noFill/>
                    </a:lnB>
                    <a:solidFill>
                      <a:srgbClr val="0066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286029">
                <a:tc>
                  <a:txBody>
                    <a:bodyPr/>
                    <a:lstStyle/>
                    <a:p>
                      <a:pPr algn="ctr" fontAlgn="t"/>
                      <a:r>
                        <a:rPr lang="en-US" sz="1800" b="0" i="0" u="none" strike="noStrike">
                          <a:solidFill>
                            <a:srgbClr val="000000"/>
                          </a:solidFill>
                          <a:effectLst/>
                          <a:latin typeface="Arial"/>
                        </a:rPr>
                        <a:t> </a:t>
                      </a:r>
                    </a:p>
                  </a:txBody>
                  <a:tcPr marL="9525" marR="9525" marT="9525" marB="0">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District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Comp</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extLst>
                  <a:ext uri="{0D108BD9-81ED-4DB2-BD59-A6C34878D82A}">
                    <a16:rowId xmlns:a16="http://schemas.microsoft.com/office/drawing/2014/main" val="10009"/>
                  </a:ext>
                </a:extLst>
              </a:tr>
              <a:tr h="184535">
                <a:tc>
                  <a:txBody>
                    <a:bodyPr/>
                    <a:lstStyle/>
                    <a:p>
                      <a:pPr algn="ctr" rtl="0" fontAlgn="ctr"/>
                      <a:r>
                        <a:rPr lang="en-US" sz="900" b="1" i="0" u="none" strike="noStrike">
                          <a:solidFill>
                            <a:srgbClr val="000000"/>
                          </a:solidFill>
                          <a:effectLst/>
                          <a:latin typeface="Arial Narrow"/>
                        </a:rPr>
                        <a:t>Black</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0"/>
                  </a:ext>
                </a:extLst>
              </a:tr>
              <a:tr h="184535">
                <a:tc>
                  <a:txBody>
                    <a:bodyPr/>
                    <a:lstStyle/>
                    <a:p>
                      <a:pPr algn="ctr" rtl="0" fontAlgn="ctr"/>
                      <a:r>
                        <a:rPr lang="en-US" sz="900" b="1" i="0" u="none" strike="noStrike">
                          <a:solidFill>
                            <a:srgbClr val="000000"/>
                          </a:solidFill>
                          <a:effectLst/>
                          <a:latin typeface="Arial Narrow"/>
                        </a:rPr>
                        <a:t>Latino</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1"/>
                  </a:ext>
                </a:extLst>
              </a:tr>
              <a:tr h="184535">
                <a:tc>
                  <a:txBody>
                    <a:bodyPr/>
                    <a:lstStyle/>
                    <a:p>
                      <a:pPr algn="ctr" rtl="0" fontAlgn="ctr"/>
                      <a:r>
                        <a:rPr lang="en-US" sz="900" b="1" i="0" u="none" strike="noStrike">
                          <a:solidFill>
                            <a:srgbClr val="000000"/>
                          </a:solidFill>
                          <a:effectLst/>
                          <a:latin typeface="Arial Narrow"/>
                        </a:rPr>
                        <a:t>White</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62%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2"/>
                  </a:ext>
                </a:extLst>
              </a:tr>
              <a:tr h="184535">
                <a:tc>
                  <a:txBody>
                    <a:bodyPr/>
                    <a:lstStyle/>
                    <a:p>
                      <a:pPr algn="ctr" rtl="0" fontAlgn="ctr"/>
                      <a:r>
                        <a:rPr lang="en-US" sz="900" b="1" i="0" u="none" strike="noStrike">
                          <a:solidFill>
                            <a:srgbClr val="000000"/>
                          </a:solidFill>
                          <a:effectLst/>
                          <a:latin typeface="Arial Narrow"/>
                        </a:rPr>
                        <a:t>Asian</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62%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3"/>
                  </a:ext>
                </a:extLst>
              </a:tr>
              <a:tr h="193762">
                <a:tc>
                  <a:txBody>
                    <a:bodyPr/>
                    <a:lstStyle/>
                    <a:p>
                      <a:pPr algn="ctr" rtl="0" fontAlgn="ctr"/>
                      <a:r>
                        <a:rPr lang="en-US" sz="900" b="1" i="0" u="none" strike="noStrike">
                          <a:solidFill>
                            <a:srgbClr val="000000"/>
                          </a:solidFill>
                          <a:effectLst/>
                          <a:latin typeface="Arial Narrow"/>
                        </a:rPr>
                        <a:t>ELL</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50%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37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extLst>
                  <a:ext uri="{0D108BD9-81ED-4DB2-BD59-A6C34878D82A}">
                    <a16:rowId xmlns:a16="http://schemas.microsoft.com/office/drawing/2014/main" val="10014"/>
                  </a:ext>
                </a:extLst>
              </a:tr>
              <a:tr h="202988">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extLst>
                  <a:ext uri="{0D108BD9-81ED-4DB2-BD59-A6C34878D82A}">
                    <a16:rowId xmlns:a16="http://schemas.microsoft.com/office/drawing/2014/main" val="10015"/>
                  </a:ext>
                </a:extLst>
              </a:tr>
              <a:tr h="202988">
                <a:tc gridSpan="7">
                  <a:txBody>
                    <a:bodyPr/>
                    <a:lstStyle/>
                    <a:p>
                      <a:pPr algn="ctr" rtl="0" fontAlgn="ctr"/>
                      <a:r>
                        <a:rPr lang="en-US" sz="1200" b="1" i="0" u="none" strike="noStrike">
                          <a:solidFill>
                            <a:srgbClr val="FFFFFF"/>
                          </a:solidFill>
                          <a:effectLst/>
                          <a:latin typeface="Arial Narrow"/>
                        </a:rPr>
                        <a:t>Table 4: Class of 2011 College Enrollment, by Demographics</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19050" cap="flat" cmpd="sng" algn="ctr">
                      <a:solidFill>
                        <a:srgbClr val="006699"/>
                      </a:solidFill>
                      <a:prstDash val="solid"/>
                      <a:round/>
                      <a:headEnd type="none" w="med" len="med"/>
                      <a:tailEnd type="none" w="med" len="med"/>
                    </a:lnT>
                    <a:lnB>
                      <a:noFill/>
                    </a:lnB>
                    <a:solidFill>
                      <a:srgbClr val="0066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6"/>
                  </a:ext>
                </a:extLst>
              </a:tr>
              <a:tr h="184535">
                <a:tc>
                  <a:txBody>
                    <a:bodyPr/>
                    <a:lstStyle/>
                    <a:p>
                      <a:pPr algn="ctr" rtl="0" fontAlgn="ctr"/>
                      <a:r>
                        <a:rPr lang="en-US" sz="900" b="1" i="0" u="none" strike="noStrike">
                          <a:solidFill>
                            <a:srgbClr val="FFFFFF"/>
                          </a:solidFill>
                          <a:effectLst/>
                          <a:latin typeface="Arial Narrow"/>
                        </a:rPr>
                        <a:t> </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District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Comp</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extLst>
                  <a:ext uri="{0D108BD9-81ED-4DB2-BD59-A6C34878D82A}">
                    <a16:rowId xmlns:a16="http://schemas.microsoft.com/office/drawing/2014/main" val="10017"/>
                  </a:ext>
                </a:extLst>
              </a:tr>
              <a:tr h="184535">
                <a:tc>
                  <a:txBody>
                    <a:bodyPr/>
                    <a:lstStyle/>
                    <a:p>
                      <a:pPr algn="ctr" rtl="0" fontAlgn="ctr"/>
                      <a:r>
                        <a:rPr lang="en-US" sz="900" b="1" i="0" u="none" strike="noStrike">
                          <a:solidFill>
                            <a:srgbClr val="000000"/>
                          </a:solidFill>
                          <a:effectLst/>
                          <a:latin typeface="Arial Narrow"/>
                        </a:rPr>
                        <a:t>Black</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8"/>
                  </a:ext>
                </a:extLst>
              </a:tr>
              <a:tr h="184535">
                <a:tc>
                  <a:txBody>
                    <a:bodyPr/>
                    <a:lstStyle/>
                    <a:p>
                      <a:pPr algn="ctr" rtl="0" fontAlgn="ctr"/>
                      <a:r>
                        <a:rPr lang="en-US" sz="900" b="1" i="0" u="none" strike="noStrike">
                          <a:solidFill>
                            <a:srgbClr val="000000"/>
                          </a:solidFill>
                          <a:effectLst/>
                          <a:latin typeface="Arial Narrow"/>
                        </a:rPr>
                        <a:t>Latino</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9"/>
                  </a:ext>
                </a:extLst>
              </a:tr>
              <a:tr h="184535">
                <a:tc>
                  <a:txBody>
                    <a:bodyPr/>
                    <a:lstStyle/>
                    <a:p>
                      <a:pPr algn="ctr" rtl="0" fontAlgn="ctr"/>
                      <a:r>
                        <a:rPr lang="en-US" sz="900" b="1" i="0" u="none" strike="noStrike">
                          <a:solidFill>
                            <a:srgbClr val="000000"/>
                          </a:solidFill>
                          <a:effectLst/>
                          <a:latin typeface="Arial Narrow"/>
                        </a:rPr>
                        <a:t>White</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65%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67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20"/>
                  </a:ext>
                </a:extLst>
              </a:tr>
              <a:tr h="184535">
                <a:tc>
                  <a:txBody>
                    <a:bodyPr/>
                    <a:lstStyle/>
                    <a:p>
                      <a:pPr algn="ctr" rtl="0" fontAlgn="ctr"/>
                      <a:r>
                        <a:rPr lang="en-US" sz="900" b="1" i="0" u="none" strike="noStrike">
                          <a:solidFill>
                            <a:srgbClr val="000000"/>
                          </a:solidFill>
                          <a:effectLst/>
                          <a:latin typeface="Arial Narrow"/>
                        </a:rPr>
                        <a:t>Asian</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71%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71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77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91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21"/>
                  </a:ext>
                </a:extLst>
              </a:tr>
              <a:tr h="193762">
                <a:tc>
                  <a:txBody>
                    <a:bodyPr/>
                    <a:lstStyle/>
                    <a:p>
                      <a:pPr algn="ctr" rtl="0" fontAlgn="ctr"/>
                      <a:r>
                        <a:rPr lang="en-US" sz="900" b="1" i="0" u="none" strike="noStrike">
                          <a:solidFill>
                            <a:srgbClr val="000000"/>
                          </a:solidFill>
                          <a:effectLst/>
                          <a:latin typeface="Arial Narrow"/>
                        </a:rPr>
                        <a:t>ELL</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55%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39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dirty="0">
                          <a:solidFill>
                            <a:srgbClr val="000000"/>
                          </a:solidFill>
                          <a:effectLst/>
                          <a:latin typeface="Arial Narrow"/>
                        </a:rPr>
                        <a:t>54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extLst>
                  <a:ext uri="{0D108BD9-81ED-4DB2-BD59-A6C34878D82A}">
                    <a16:rowId xmlns:a16="http://schemas.microsoft.com/office/drawing/2014/main" val="10022"/>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653581718"/>
              </p:ext>
            </p:extLst>
          </p:nvPr>
        </p:nvGraphicFramePr>
        <p:xfrm>
          <a:off x="4782789" y="1447800"/>
          <a:ext cx="4132611" cy="1371599"/>
        </p:xfrm>
        <a:graphic>
          <a:graphicData uri="http://schemas.openxmlformats.org/drawingml/2006/table">
            <a:tbl>
              <a:tblPr/>
              <a:tblGrid>
                <a:gridCol w="590373">
                  <a:extLst>
                    <a:ext uri="{9D8B030D-6E8A-4147-A177-3AD203B41FA5}">
                      <a16:colId xmlns:a16="http://schemas.microsoft.com/office/drawing/2014/main" val="20000"/>
                    </a:ext>
                  </a:extLst>
                </a:gridCol>
                <a:gridCol w="590373">
                  <a:extLst>
                    <a:ext uri="{9D8B030D-6E8A-4147-A177-3AD203B41FA5}">
                      <a16:colId xmlns:a16="http://schemas.microsoft.com/office/drawing/2014/main" val="20001"/>
                    </a:ext>
                  </a:extLst>
                </a:gridCol>
                <a:gridCol w="590373">
                  <a:extLst>
                    <a:ext uri="{9D8B030D-6E8A-4147-A177-3AD203B41FA5}">
                      <a16:colId xmlns:a16="http://schemas.microsoft.com/office/drawing/2014/main" val="20002"/>
                    </a:ext>
                  </a:extLst>
                </a:gridCol>
                <a:gridCol w="590373">
                  <a:extLst>
                    <a:ext uri="{9D8B030D-6E8A-4147-A177-3AD203B41FA5}">
                      <a16:colId xmlns:a16="http://schemas.microsoft.com/office/drawing/2014/main" val="20003"/>
                    </a:ext>
                  </a:extLst>
                </a:gridCol>
                <a:gridCol w="590373">
                  <a:extLst>
                    <a:ext uri="{9D8B030D-6E8A-4147-A177-3AD203B41FA5}">
                      <a16:colId xmlns:a16="http://schemas.microsoft.com/office/drawing/2014/main" val="20004"/>
                    </a:ext>
                  </a:extLst>
                </a:gridCol>
                <a:gridCol w="590373">
                  <a:extLst>
                    <a:ext uri="{9D8B030D-6E8A-4147-A177-3AD203B41FA5}">
                      <a16:colId xmlns:a16="http://schemas.microsoft.com/office/drawing/2014/main" val="20005"/>
                    </a:ext>
                  </a:extLst>
                </a:gridCol>
                <a:gridCol w="590373">
                  <a:extLst>
                    <a:ext uri="{9D8B030D-6E8A-4147-A177-3AD203B41FA5}">
                      <a16:colId xmlns:a16="http://schemas.microsoft.com/office/drawing/2014/main" val="20006"/>
                    </a:ext>
                  </a:extLst>
                </a:gridCol>
              </a:tblGrid>
              <a:tr h="211015">
                <a:tc gridSpan="7">
                  <a:txBody>
                    <a:bodyPr/>
                    <a:lstStyle/>
                    <a:p>
                      <a:pPr algn="ctr" rtl="0" fontAlgn="ctr"/>
                      <a:r>
                        <a:rPr lang="en-US" sz="1200" b="1" i="0" u="none" strike="noStrike" dirty="0">
                          <a:solidFill>
                            <a:srgbClr val="FFFFFF"/>
                          </a:solidFill>
                          <a:effectLst/>
                          <a:latin typeface="Arial Narrow"/>
                        </a:rPr>
                        <a:t>Table 5: Class of 2012 College Enrollment, by Demographics</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19050" cap="flat" cmpd="sng" algn="ctr">
                      <a:solidFill>
                        <a:srgbClr val="006699"/>
                      </a:solidFill>
                      <a:prstDash val="solid"/>
                      <a:round/>
                      <a:headEnd type="none" w="med" len="med"/>
                      <a:tailEnd type="none" w="med" len="med"/>
                    </a:lnT>
                    <a:lnB>
                      <a:noFill/>
                    </a:lnB>
                    <a:solidFill>
                      <a:srgbClr val="0066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91832">
                <a:tc>
                  <a:txBody>
                    <a:bodyPr/>
                    <a:lstStyle/>
                    <a:p>
                      <a:pPr algn="ctr" rtl="0" fontAlgn="ctr"/>
                      <a:r>
                        <a:rPr lang="en-US" sz="900" b="1" i="0" u="none" strike="noStrike">
                          <a:solidFill>
                            <a:srgbClr val="FFFFFF"/>
                          </a:solidFill>
                          <a:effectLst/>
                          <a:latin typeface="Arial Narrow"/>
                        </a:rPr>
                        <a:t> </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District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Comp</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extLst>
                  <a:ext uri="{0D108BD9-81ED-4DB2-BD59-A6C34878D82A}">
                    <a16:rowId xmlns:a16="http://schemas.microsoft.com/office/drawing/2014/main" val="10001"/>
                  </a:ext>
                </a:extLst>
              </a:tr>
              <a:tr h="191832">
                <a:tc>
                  <a:txBody>
                    <a:bodyPr/>
                    <a:lstStyle/>
                    <a:p>
                      <a:pPr algn="ctr" rtl="0" fontAlgn="ctr"/>
                      <a:r>
                        <a:rPr lang="en-US" sz="900" b="1" i="0" u="none" strike="noStrike">
                          <a:solidFill>
                            <a:srgbClr val="000000"/>
                          </a:solidFill>
                          <a:effectLst/>
                          <a:latin typeface="Arial Narrow"/>
                        </a:rPr>
                        <a:t>Black</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2"/>
                  </a:ext>
                </a:extLst>
              </a:tr>
              <a:tr h="191832">
                <a:tc>
                  <a:txBody>
                    <a:bodyPr/>
                    <a:lstStyle/>
                    <a:p>
                      <a:pPr algn="ctr" rtl="0" fontAlgn="ctr"/>
                      <a:r>
                        <a:rPr lang="en-US" sz="900" b="1" i="0" u="none" strike="noStrike">
                          <a:solidFill>
                            <a:srgbClr val="000000"/>
                          </a:solidFill>
                          <a:effectLst/>
                          <a:latin typeface="Arial Narrow"/>
                        </a:rPr>
                        <a:t>Latino</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3"/>
                  </a:ext>
                </a:extLst>
              </a:tr>
              <a:tr h="191832">
                <a:tc>
                  <a:txBody>
                    <a:bodyPr/>
                    <a:lstStyle/>
                    <a:p>
                      <a:pPr algn="ctr" rtl="0" fontAlgn="ctr"/>
                      <a:r>
                        <a:rPr lang="en-US" sz="900" b="1" i="0" u="none" strike="noStrike">
                          <a:solidFill>
                            <a:srgbClr val="000000"/>
                          </a:solidFill>
                          <a:effectLst/>
                          <a:latin typeface="Arial Narrow"/>
                        </a:rPr>
                        <a:t>White</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64%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tcPr>
                </a:tc>
                <a:tc>
                  <a:txBody>
                    <a:bodyPr/>
                    <a:lstStyle/>
                    <a:p>
                      <a:pPr algn="ctr" rtl="0" fontAlgn="ctr"/>
                      <a:r>
                        <a:rPr lang="en-US" sz="900" b="0" i="0" u="none" strike="noStrike">
                          <a:solidFill>
                            <a:srgbClr val="000000"/>
                          </a:solidFill>
                          <a:effectLst/>
                          <a:latin typeface="Arial Narrow"/>
                        </a:rPr>
                        <a:t>62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66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4"/>
                  </a:ext>
                </a:extLst>
              </a:tr>
              <a:tr h="191832">
                <a:tc>
                  <a:txBody>
                    <a:bodyPr/>
                    <a:lstStyle/>
                    <a:p>
                      <a:pPr algn="ctr" rtl="0" fontAlgn="ctr"/>
                      <a:r>
                        <a:rPr lang="en-US" sz="900" b="1" i="0" u="none" strike="noStrike">
                          <a:solidFill>
                            <a:srgbClr val="000000"/>
                          </a:solidFill>
                          <a:effectLst/>
                          <a:latin typeface="Arial Narrow"/>
                        </a:rPr>
                        <a:t>Asian</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72%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5"/>
                  </a:ext>
                </a:extLst>
              </a:tr>
              <a:tr h="201424">
                <a:tc>
                  <a:txBody>
                    <a:bodyPr/>
                    <a:lstStyle/>
                    <a:p>
                      <a:pPr algn="ctr" rtl="0" fontAlgn="ctr"/>
                      <a:r>
                        <a:rPr lang="en-US" sz="900" b="1" i="0" u="none" strike="noStrike">
                          <a:solidFill>
                            <a:srgbClr val="000000"/>
                          </a:solidFill>
                          <a:effectLst/>
                          <a:latin typeface="Arial Narrow"/>
                        </a:rPr>
                        <a:t>ELL</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52%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19050" cap="flat" cmpd="sng" algn="ctr">
                      <a:solidFill>
                        <a:srgbClr val="00669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dirty="0">
                          <a:solidFill>
                            <a:srgbClr val="000000"/>
                          </a:solidFill>
                          <a:effectLst/>
                          <a:latin typeface="Arial Narrow"/>
                        </a:rPr>
                        <a:t>27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dirty="0">
                          <a:solidFill>
                            <a:srgbClr val="000000"/>
                          </a:solidFill>
                          <a:effectLst/>
                          <a:latin typeface="Arial Narrow"/>
                        </a:rPr>
                        <a:t>49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397937610"/>
      </p:ext>
    </p:extLst>
  </p:cSld>
  <p:clrMapOvr>
    <a:masterClrMapping/>
  </p:clrMapOvr>
  <p:transition advTm="329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A7FBB984-3CC6-4C0F-A08E-08025DEF3963}" type="slidenum">
              <a:rPr lang="en-US" sz="1200">
                <a:solidFill>
                  <a:srgbClr val="000000"/>
                </a:solidFill>
                <a:latin typeface="Verdana" pitchFamily="34" charset="0"/>
              </a:rPr>
              <a:pPr algn="r" eaLnBrk="1" hangingPunct="1"/>
              <a:t>11</a:t>
            </a:fld>
            <a:endParaRPr lang="en-US" sz="1200">
              <a:solidFill>
                <a:srgbClr val="000000"/>
              </a:solidFill>
              <a:latin typeface="Verdana" pitchFamily="34" charset="0"/>
            </a:endParaRPr>
          </a:p>
        </p:txBody>
      </p:sp>
      <p:sp>
        <p:nvSpPr>
          <p:cNvPr id="13316"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solidFill>
                <a:srgbClr val="000000"/>
              </a:solidFill>
              <a:latin typeface="Verdana" pitchFamily="34" charset="0"/>
            </a:endParaRPr>
          </a:p>
        </p:txBody>
      </p:sp>
      <p:sp>
        <p:nvSpPr>
          <p:cNvPr id="13317" name="Rectangle 2"/>
          <p:cNvSpPr>
            <a:spLocks noChangeArrowheads="1"/>
          </p:cNvSpPr>
          <p:nvPr/>
        </p:nvSpPr>
        <p:spPr bwMode="auto">
          <a:xfrm>
            <a:off x="307975" y="352425"/>
            <a:ext cx="8531225"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lstStyle/>
          <a:p>
            <a:pPr algn="l" eaLnBrk="1" hangingPunct="1"/>
            <a:r>
              <a:rPr lang="en-US" sz="2400" dirty="0">
                <a:solidFill>
                  <a:srgbClr val="FFFFFF"/>
                </a:solidFill>
                <a:latin typeface="Arial Narrow" pitchFamily="34" charset="0"/>
              </a:rPr>
              <a:t>College Persistence by Demographics</a:t>
            </a:r>
          </a:p>
        </p:txBody>
      </p:sp>
      <p:sp>
        <p:nvSpPr>
          <p:cNvPr id="13318" name="AutoShape 13"/>
          <p:cNvSpPr>
            <a:spLocks noChangeArrowheads="1"/>
          </p:cNvSpPr>
          <p:nvPr/>
        </p:nvSpPr>
        <p:spPr bwMode="auto">
          <a:xfrm>
            <a:off x="5334000" y="1447800"/>
            <a:ext cx="3267075" cy="1676400"/>
          </a:xfrm>
          <a:prstGeom prst="roundRect">
            <a:avLst>
              <a:gd name="adj" fmla="val 16667"/>
            </a:avLst>
          </a:prstGeom>
          <a:solidFill>
            <a:srgbClr val="FFFFFF"/>
          </a:solidFill>
          <a:ln w="3175">
            <a:solidFill>
              <a:srgbClr val="006699"/>
            </a:solidFill>
            <a:miter lim="800000"/>
            <a:headEnd/>
            <a:tailEnd/>
          </a:ln>
        </p:spPr>
        <p:txBody>
          <a:bodyPr anchor="ctr"/>
          <a:lstStyle/>
          <a:p>
            <a:pPr algn="l"/>
            <a:endParaRPr lang="en-US" sz="1200" b="1" dirty="0">
              <a:solidFill>
                <a:srgbClr val="CC6600"/>
              </a:solidFill>
              <a:latin typeface="Arial Narrow" pitchFamily="34" charset="0"/>
            </a:endParaRPr>
          </a:p>
          <a:p>
            <a:pPr algn="l"/>
            <a:r>
              <a:rPr lang="en-US" sz="1200" b="1" dirty="0">
                <a:solidFill>
                  <a:srgbClr val="CC6600"/>
                </a:solidFill>
                <a:latin typeface="Arial Narrow" pitchFamily="34" charset="0"/>
              </a:rPr>
              <a:t>Question for Further Reflection:</a:t>
            </a:r>
          </a:p>
          <a:p>
            <a:pPr algn="l"/>
            <a:r>
              <a:rPr lang="en-US" sz="1200" dirty="0">
                <a:latin typeface="Arial Narrow" pitchFamily="34" charset="0"/>
              </a:rPr>
              <a:t>What can be learned from the success of the CPSP target schools about how to best prepare black, Latino, and ELL students for success in college?</a:t>
            </a:r>
            <a:endParaRPr lang="en-US" sz="1200" dirty="0">
              <a:solidFill>
                <a:srgbClr val="FF0000"/>
              </a:solidFill>
              <a:latin typeface="Arial Narrow" pitchFamily="34" charset="0"/>
            </a:endParaRPr>
          </a:p>
          <a:p>
            <a:pPr algn="l"/>
            <a:endParaRPr lang="en-US" sz="1200" b="1" dirty="0">
              <a:solidFill>
                <a:srgbClr val="CC6600"/>
              </a:solidFill>
              <a:latin typeface="Arial Narrow"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817992457"/>
              </p:ext>
            </p:extLst>
          </p:nvPr>
        </p:nvGraphicFramePr>
        <p:xfrm>
          <a:off x="533400" y="1524000"/>
          <a:ext cx="4267200" cy="4505325"/>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tblGrid>
              <a:tr h="209550">
                <a:tc gridSpan="7">
                  <a:txBody>
                    <a:bodyPr/>
                    <a:lstStyle/>
                    <a:p>
                      <a:pPr algn="ctr" rtl="0" fontAlgn="ctr"/>
                      <a:r>
                        <a:rPr lang="en-US" sz="1200" b="1" i="0" u="none" strike="noStrike">
                          <a:solidFill>
                            <a:srgbClr val="FFFFFF"/>
                          </a:solidFill>
                          <a:effectLst/>
                          <a:latin typeface="Arial Narrow"/>
                        </a:rPr>
                        <a:t>Table 6: Class of 2009 College Persistence, by Demographics</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19050" cap="flat" cmpd="sng" algn="ctr">
                      <a:solidFill>
                        <a:srgbClr val="006699"/>
                      </a:solidFill>
                      <a:prstDash val="solid"/>
                      <a:round/>
                      <a:headEnd type="none" w="med" len="med"/>
                      <a:tailEnd type="none" w="med" len="med"/>
                    </a:lnT>
                    <a:lnB>
                      <a:noFill/>
                    </a:lnB>
                    <a:solidFill>
                      <a:srgbClr val="0066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90500">
                <a:tc>
                  <a:txBody>
                    <a:bodyPr/>
                    <a:lstStyle/>
                    <a:p>
                      <a:pPr algn="ctr" rtl="0" fontAlgn="ctr"/>
                      <a:r>
                        <a:rPr lang="en-US" sz="900" b="1" i="0" u="none" strike="noStrike">
                          <a:solidFill>
                            <a:srgbClr val="FFFFFF"/>
                          </a:solidFill>
                          <a:effectLst/>
                          <a:latin typeface="Arial Narrow"/>
                        </a:rPr>
                        <a:t> </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District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Comp</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extLst>
                  <a:ext uri="{0D108BD9-81ED-4DB2-BD59-A6C34878D82A}">
                    <a16:rowId xmlns:a16="http://schemas.microsoft.com/office/drawing/2014/main" val="10001"/>
                  </a:ext>
                </a:extLst>
              </a:tr>
              <a:tr h="190500">
                <a:tc>
                  <a:txBody>
                    <a:bodyPr/>
                    <a:lstStyle/>
                    <a:p>
                      <a:pPr algn="ctr" rtl="0" fontAlgn="ctr"/>
                      <a:r>
                        <a:rPr lang="en-US" sz="900" b="1" i="0" u="none" strike="noStrike">
                          <a:solidFill>
                            <a:srgbClr val="000000"/>
                          </a:solidFill>
                          <a:effectLst/>
                          <a:latin typeface="Arial Narrow"/>
                        </a:rPr>
                        <a:t>Black</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18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rtl="0" fontAlgn="ctr"/>
                      <a:r>
                        <a:rPr lang="en-US" sz="900" b="1" i="0" u="none" strike="noStrike">
                          <a:solidFill>
                            <a:srgbClr val="000000"/>
                          </a:solidFill>
                          <a:effectLst/>
                          <a:latin typeface="Arial Narrow"/>
                        </a:rPr>
                        <a:t>Latino</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rtl="0" fontAlgn="ctr"/>
                      <a:r>
                        <a:rPr lang="en-US" sz="900" b="1" i="0" u="none" strike="noStrike">
                          <a:solidFill>
                            <a:srgbClr val="000000"/>
                          </a:solidFill>
                          <a:effectLst/>
                          <a:latin typeface="Arial Narrow"/>
                        </a:rPr>
                        <a:t>White</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rtl="0" fontAlgn="ctr"/>
                      <a:r>
                        <a:rPr lang="en-US" sz="900" b="1" i="0" u="none" strike="noStrike">
                          <a:solidFill>
                            <a:srgbClr val="000000"/>
                          </a:solidFill>
                          <a:effectLst/>
                          <a:latin typeface="Arial Narrow"/>
                        </a:rPr>
                        <a:t>Asian</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64%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5"/>
                  </a:ext>
                </a:extLst>
              </a:tr>
              <a:tr h="200025">
                <a:tc>
                  <a:txBody>
                    <a:bodyPr/>
                    <a:lstStyle/>
                    <a:p>
                      <a:pPr algn="ctr" rtl="0" fontAlgn="ctr"/>
                      <a:r>
                        <a:rPr lang="en-US" sz="900" b="1" i="0" u="none" strike="noStrike">
                          <a:solidFill>
                            <a:srgbClr val="000000"/>
                          </a:solidFill>
                          <a:effectLst/>
                          <a:latin typeface="Arial Narrow"/>
                        </a:rPr>
                        <a:t>ELL</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28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39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23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32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n/a</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09550">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Arial"/>
                        </a:rPr>
                        <a:t> </a:t>
                      </a:r>
                    </a:p>
                  </a:txBody>
                  <a:tcPr marL="9525" marR="9525" marT="9525" marB="0" anchor="b">
                    <a:lnL w="6350" cap="flat" cmpd="sng" algn="ctr">
                      <a:solidFill>
                        <a:srgbClr val="FFFFFF"/>
                      </a:solidFill>
                      <a:prstDash val="solid"/>
                      <a:round/>
                      <a:headEnd type="none" w="med" len="med"/>
                      <a:tailEnd type="none" w="med" len="med"/>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extLst>
                  <a:ext uri="{0D108BD9-81ED-4DB2-BD59-A6C34878D82A}">
                    <a16:rowId xmlns:a16="http://schemas.microsoft.com/office/drawing/2014/main" val="10007"/>
                  </a:ext>
                </a:extLst>
              </a:tr>
              <a:tr h="209550">
                <a:tc gridSpan="7">
                  <a:txBody>
                    <a:bodyPr/>
                    <a:lstStyle/>
                    <a:p>
                      <a:pPr algn="ctr" rtl="0" fontAlgn="ctr"/>
                      <a:r>
                        <a:rPr lang="en-US" sz="1200" b="1" i="0" u="none" strike="noStrike">
                          <a:solidFill>
                            <a:srgbClr val="FFFFFF"/>
                          </a:solidFill>
                          <a:effectLst/>
                          <a:latin typeface="Arial Narrow"/>
                        </a:rPr>
                        <a:t>Table 7: Class of 2010 College Persistence, by Demographics</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19050" cap="flat" cmpd="sng" algn="ctr">
                      <a:solidFill>
                        <a:srgbClr val="006699"/>
                      </a:solidFill>
                      <a:prstDash val="solid"/>
                      <a:round/>
                      <a:headEnd type="none" w="med" len="med"/>
                      <a:tailEnd type="none" w="med" len="med"/>
                    </a:lnT>
                    <a:lnB>
                      <a:noFill/>
                    </a:lnB>
                    <a:solidFill>
                      <a:srgbClr val="0066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190500">
                <a:tc>
                  <a:txBody>
                    <a:bodyPr/>
                    <a:lstStyle/>
                    <a:p>
                      <a:pPr algn="ctr" rtl="0" fontAlgn="ctr"/>
                      <a:r>
                        <a:rPr lang="en-US" sz="900" b="1" i="0" u="none" strike="noStrike">
                          <a:solidFill>
                            <a:srgbClr val="FFFFFF"/>
                          </a:solidFill>
                          <a:effectLst/>
                          <a:latin typeface="Arial Narrow"/>
                        </a:rPr>
                        <a:t> </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District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Comp</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extLst>
                  <a:ext uri="{0D108BD9-81ED-4DB2-BD59-A6C34878D82A}">
                    <a16:rowId xmlns:a16="http://schemas.microsoft.com/office/drawing/2014/main" val="10009"/>
                  </a:ext>
                </a:extLst>
              </a:tr>
              <a:tr h="190500">
                <a:tc>
                  <a:txBody>
                    <a:bodyPr/>
                    <a:lstStyle/>
                    <a:p>
                      <a:pPr algn="ctr" rtl="0" fontAlgn="ctr"/>
                      <a:r>
                        <a:rPr lang="en-US" sz="900" b="1" i="0" u="none" strike="noStrike">
                          <a:solidFill>
                            <a:srgbClr val="000000"/>
                          </a:solidFill>
                          <a:effectLst/>
                          <a:latin typeface="Arial Narrow"/>
                        </a:rPr>
                        <a:t>Black</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0"/>
                  </a:ext>
                </a:extLst>
              </a:tr>
              <a:tr h="190500">
                <a:tc>
                  <a:txBody>
                    <a:bodyPr/>
                    <a:lstStyle/>
                    <a:p>
                      <a:pPr algn="ctr" rtl="0" fontAlgn="ctr"/>
                      <a:r>
                        <a:rPr lang="en-US" sz="900" b="1" i="0" u="none" strike="noStrike">
                          <a:solidFill>
                            <a:srgbClr val="000000"/>
                          </a:solidFill>
                          <a:effectLst/>
                          <a:latin typeface="Arial Narrow"/>
                        </a:rPr>
                        <a:t>Latino</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1"/>
                  </a:ext>
                </a:extLst>
              </a:tr>
              <a:tr h="190500">
                <a:tc>
                  <a:txBody>
                    <a:bodyPr/>
                    <a:lstStyle/>
                    <a:p>
                      <a:pPr algn="ctr" rtl="0" fontAlgn="ctr"/>
                      <a:r>
                        <a:rPr lang="en-US" sz="900" b="1" i="0" u="none" strike="noStrike">
                          <a:solidFill>
                            <a:srgbClr val="000000"/>
                          </a:solidFill>
                          <a:effectLst/>
                          <a:latin typeface="Arial Narrow"/>
                        </a:rPr>
                        <a:t>White</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13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16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2"/>
                  </a:ext>
                </a:extLst>
              </a:tr>
              <a:tr h="190500">
                <a:tc>
                  <a:txBody>
                    <a:bodyPr/>
                    <a:lstStyle/>
                    <a:p>
                      <a:pPr algn="ctr" rtl="0" fontAlgn="ctr"/>
                      <a:r>
                        <a:rPr lang="en-US" sz="900" b="1" i="0" u="none" strike="noStrike">
                          <a:solidFill>
                            <a:srgbClr val="000000"/>
                          </a:solidFill>
                          <a:effectLst/>
                          <a:latin typeface="Arial Narrow"/>
                        </a:rPr>
                        <a:t>Asian</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3"/>
                  </a:ext>
                </a:extLst>
              </a:tr>
              <a:tr h="200025">
                <a:tc>
                  <a:txBody>
                    <a:bodyPr/>
                    <a:lstStyle/>
                    <a:p>
                      <a:pPr algn="ctr" rtl="0" fontAlgn="ctr"/>
                      <a:r>
                        <a:rPr lang="en-US" sz="900" b="1" i="0" u="none" strike="noStrike">
                          <a:solidFill>
                            <a:srgbClr val="000000"/>
                          </a:solidFill>
                          <a:effectLst/>
                          <a:latin typeface="Arial Narrow"/>
                        </a:rPr>
                        <a:t>ELL</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33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28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29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effectLst/>
                          <a:latin typeface="Arial Narrow"/>
                        </a:rPr>
                        <a:t>35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extLst>
                  <a:ext uri="{0D108BD9-81ED-4DB2-BD59-A6C34878D82A}">
                    <a16:rowId xmlns:a16="http://schemas.microsoft.com/office/drawing/2014/main" val="10014"/>
                  </a:ext>
                </a:extLst>
              </a:tr>
              <a:tr h="209550">
                <a:tc>
                  <a:txBody>
                    <a:bodyPr/>
                    <a:lstStyle/>
                    <a:p>
                      <a:pPr algn="l" fontAlgn="b"/>
                      <a:endParaRPr lang="en-US" sz="1100" b="0" i="0" u="none" strike="noStrike">
                        <a:solidFill>
                          <a:srgbClr val="000000"/>
                        </a:solidFill>
                        <a:effectLst/>
                        <a:latin typeface="Calibri"/>
                      </a:endParaRPr>
                    </a:p>
                  </a:txBody>
                  <a:tcPr marL="9525" marR="9525" marT="9525" marB="0" anchor="b">
                    <a:lnL>
                      <a:noFill/>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525" marR="9525" marT="9525" marB="0" anchor="b">
                    <a:lnL>
                      <a:noFill/>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525" marR="9525" marT="9525" marB="0" anchor="b">
                    <a:lnL>
                      <a:noFill/>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525" marR="9525" marT="9525" marB="0" anchor="b">
                    <a:lnL>
                      <a:noFill/>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525" marR="9525" marT="9525" marB="0" anchor="b">
                    <a:lnL>
                      <a:noFill/>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525" marR="9525" marT="9525" marB="0" anchor="b">
                    <a:lnL>
                      <a:noFill/>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525" marR="9525" marT="9525" marB="0" anchor="b">
                    <a:lnL>
                      <a:noFill/>
                    </a:lnL>
                    <a:lnR>
                      <a:noFill/>
                    </a:lnR>
                    <a:lnT w="19050" cap="flat" cmpd="sng" algn="ctr">
                      <a:solidFill>
                        <a:srgbClr val="00669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extLst>
                  <a:ext uri="{0D108BD9-81ED-4DB2-BD59-A6C34878D82A}">
                    <a16:rowId xmlns:a16="http://schemas.microsoft.com/office/drawing/2014/main" val="10015"/>
                  </a:ext>
                </a:extLst>
              </a:tr>
              <a:tr h="209550">
                <a:tc gridSpan="7">
                  <a:txBody>
                    <a:bodyPr/>
                    <a:lstStyle/>
                    <a:p>
                      <a:pPr algn="ctr" rtl="0" fontAlgn="ctr"/>
                      <a:r>
                        <a:rPr lang="en-US" sz="1200" b="1" i="0" u="none" strike="noStrike">
                          <a:solidFill>
                            <a:srgbClr val="FFFFFF"/>
                          </a:solidFill>
                          <a:effectLst/>
                          <a:latin typeface="Arial Narrow"/>
                        </a:rPr>
                        <a:t>Table 8: Class of 2011 College Persistence, by Demographics</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19050" cap="flat" cmpd="sng" algn="ctr">
                      <a:solidFill>
                        <a:srgbClr val="006699"/>
                      </a:solidFill>
                      <a:prstDash val="solid"/>
                      <a:round/>
                      <a:headEnd type="none" w="med" len="med"/>
                      <a:tailEnd type="none" w="med" len="med"/>
                    </a:lnT>
                    <a:lnB>
                      <a:noFill/>
                    </a:lnB>
                    <a:solidFill>
                      <a:srgbClr val="0066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6"/>
                  </a:ext>
                </a:extLst>
              </a:tr>
              <a:tr h="190500">
                <a:tc>
                  <a:txBody>
                    <a:bodyPr/>
                    <a:lstStyle/>
                    <a:p>
                      <a:pPr algn="ctr" rtl="0" fontAlgn="ctr"/>
                      <a:r>
                        <a:rPr lang="en-US" sz="900" b="1" i="0" u="none" strike="noStrike">
                          <a:solidFill>
                            <a:srgbClr val="FFFFFF"/>
                          </a:solidFill>
                          <a:effectLst/>
                          <a:latin typeface="Arial Narrow"/>
                        </a:rPr>
                        <a:t> </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District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Comp</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900" b="1" i="0" u="none" strike="noStrike">
                          <a:solidFill>
                            <a:srgbClr val="FFFFFF"/>
                          </a:solidFill>
                          <a:effectLst/>
                          <a:latin typeface="Arial Narrow"/>
                        </a:rPr>
                        <a:t>Target 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extLst>
                  <a:ext uri="{0D108BD9-81ED-4DB2-BD59-A6C34878D82A}">
                    <a16:rowId xmlns:a16="http://schemas.microsoft.com/office/drawing/2014/main" val="10017"/>
                  </a:ext>
                </a:extLst>
              </a:tr>
              <a:tr h="190500">
                <a:tc>
                  <a:txBody>
                    <a:bodyPr/>
                    <a:lstStyle/>
                    <a:p>
                      <a:pPr algn="ctr" rtl="0" fontAlgn="ctr"/>
                      <a:r>
                        <a:rPr lang="en-US" sz="900" b="1" i="0" u="none" strike="noStrike">
                          <a:solidFill>
                            <a:srgbClr val="000000"/>
                          </a:solidFill>
                          <a:effectLst/>
                          <a:latin typeface="Arial Narrow"/>
                        </a:rPr>
                        <a:t>Black</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8"/>
                  </a:ext>
                </a:extLst>
              </a:tr>
              <a:tr h="190500">
                <a:tc>
                  <a:txBody>
                    <a:bodyPr/>
                    <a:lstStyle/>
                    <a:p>
                      <a:pPr algn="ctr" rtl="0" fontAlgn="ctr"/>
                      <a:r>
                        <a:rPr lang="en-US" sz="900" b="1" i="0" u="none" strike="noStrike">
                          <a:solidFill>
                            <a:srgbClr val="000000"/>
                          </a:solidFill>
                          <a:effectLst/>
                          <a:latin typeface="Arial Narrow"/>
                        </a:rPr>
                        <a:t>Latino</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19"/>
                  </a:ext>
                </a:extLst>
              </a:tr>
              <a:tr h="190500">
                <a:tc>
                  <a:txBody>
                    <a:bodyPr/>
                    <a:lstStyle/>
                    <a:p>
                      <a:pPr algn="ctr" rtl="0" fontAlgn="ctr"/>
                      <a:r>
                        <a:rPr lang="en-US" sz="900" b="1" i="0" u="none" strike="noStrike">
                          <a:solidFill>
                            <a:srgbClr val="000000"/>
                          </a:solidFill>
                          <a:effectLst/>
                          <a:latin typeface="Arial Narrow"/>
                        </a:rPr>
                        <a:t>White</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20"/>
                  </a:ext>
                </a:extLst>
              </a:tr>
              <a:tr h="190500">
                <a:tc>
                  <a:txBody>
                    <a:bodyPr/>
                    <a:lstStyle/>
                    <a:p>
                      <a:pPr algn="ctr" rtl="0" fontAlgn="ctr"/>
                      <a:r>
                        <a:rPr lang="en-US" sz="900" b="1" i="0" u="none" strike="noStrike">
                          <a:solidFill>
                            <a:srgbClr val="000000"/>
                          </a:solidFill>
                          <a:effectLst/>
                          <a:latin typeface="Arial Narrow"/>
                        </a:rPr>
                        <a:t>Asian</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66%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58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21"/>
                  </a:ext>
                </a:extLst>
              </a:tr>
              <a:tr h="200025">
                <a:tc>
                  <a:txBody>
                    <a:bodyPr/>
                    <a:lstStyle/>
                    <a:p>
                      <a:pPr algn="ctr" rtl="0" fontAlgn="ctr"/>
                      <a:r>
                        <a:rPr lang="en-US" sz="900" b="1" i="0" u="none" strike="noStrike">
                          <a:solidFill>
                            <a:srgbClr val="000000"/>
                          </a:solidFill>
                          <a:effectLst/>
                          <a:latin typeface="Arial Narrow"/>
                        </a:rPr>
                        <a:t>ELL</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45%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29</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Arial Narrow"/>
                        </a:rPr>
                        <a:t>33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tc>
                  <a:txBody>
                    <a:bodyPr/>
                    <a:lstStyle/>
                    <a:p>
                      <a:pPr algn="ctr" rtl="0" fontAlgn="ctr"/>
                      <a:r>
                        <a:rPr lang="en-US" sz="900" b="0" i="0" u="none" strike="noStrike" dirty="0">
                          <a:solidFill>
                            <a:srgbClr val="000000"/>
                          </a:solidFill>
                          <a:effectLst/>
                          <a:latin typeface="Arial Narrow"/>
                        </a:rPr>
                        <a:t>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tcPr>
                </a:tc>
                <a:extLst>
                  <a:ext uri="{0D108BD9-81ED-4DB2-BD59-A6C34878D82A}">
                    <a16:rowId xmlns:a16="http://schemas.microsoft.com/office/drawing/2014/main" val="10022"/>
                  </a:ext>
                </a:extLst>
              </a:tr>
            </a:tbl>
          </a:graphicData>
        </a:graphic>
      </p:graphicFrame>
    </p:spTree>
    <p:extLst>
      <p:ext uri="{BB962C8B-B14F-4D97-AF65-F5344CB8AC3E}">
        <p14:creationId xmlns:p14="http://schemas.microsoft.com/office/powerpoint/2010/main" val="4181895352"/>
      </p:ext>
    </p:extLst>
  </p:cSld>
  <p:clrMapOvr>
    <a:masterClrMapping/>
  </p:clrMapOvr>
  <p:transition advTm="329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9" name="Rectangle 10"/>
          <p:cNvSpPr txBox="1">
            <a:spLocks noGrp="1" noChangeArrowheads="1"/>
          </p:cNvSpPr>
          <p:nvPr/>
        </p:nvSpPr>
        <p:spPr bwMode="auto">
          <a:xfrm>
            <a:off x="68580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a:fld id="{08FFA618-6496-43E7-9D89-155EC7138669}" type="slidenum">
              <a:rPr lang="en-US" sz="1200">
                <a:solidFill>
                  <a:srgbClr val="000000"/>
                </a:solidFill>
                <a:latin typeface="Verdana" pitchFamily="34" charset="0"/>
              </a:rPr>
              <a:pPr algn="r"/>
              <a:t>12</a:t>
            </a:fld>
            <a:endParaRPr lang="en-US" sz="1200">
              <a:solidFill>
                <a:srgbClr val="000000"/>
              </a:solidFill>
              <a:latin typeface="Verdana" pitchFamily="34" charset="0"/>
            </a:endParaRPr>
          </a:p>
        </p:txBody>
      </p:sp>
      <p:sp>
        <p:nvSpPr>
          <p:cNvPr id="7172" name="AutoShape 9"/>
          <p:cNvSpPr>
            <a:spLocks noChangeArrowheads="1"/>
          </p:cNvSpPr>
          <p:nvPr/>
        </p:nvSpPr>
        <p:spPr bwMode="auto">
          <a:xfrm>
            <a:off x="152400" y="161925"/>
            <a:ext cx="8839200" cy="1138238"/>
          </a:xfrm>
          <a:prstGeom prst="roundRect">
            <a:avLst>
              <a:gd name="adj" fmla="val 16667"/>
            </a:avLst>
          </a:prstGeom>
          <a:solidFill>
            <a:srgbClr val="006699"/>
          </a:solidFill>
          <a:ln>
            <a:noFill/>
          </a:ln>
          <a:extLst/>
        </p:spPr>
        <p:txBody>
          <a:bodyPr anchor="ctr"/>
          <a:lstStyle/>
          <a:p>
            <a:pPr>
              <a:defRPr/>
            </a:pPr>
            <a:endParaRPr lang="en-US" sz="3600">
              <a:solidFill>
                <a:schemeClr val="bg1"/>
              </a:solidFill>
              <a:latin typeface="Arial Narrow" pitchFamily="34" charset="0"/>
              <a:cs typeface="+mj-cs"/>
            </a:endParaRPr>
          </a:p>
        </p:txBody>
      </p:sp>
      <p:sp>
        <p:nvSpPr>
          <p:cNvPr id="14351" name="Rectangle 2"/>
          <p:cNvSpPr>
            <a:spLocks noGrp="1" noChangeArrowheads="1"/>
          </p:cNvSpPr>
          <p:nvPr>
            <p:ph type="title" idx="4294967295"/>
          </p:nvPr>
        </p:nvSpPr>
        <p:spPr>
          <a:xfrm>
            <a:off x="306388" y="457199"/>
            <a:ext cx="8531225" cy="600075"/>
          </a:xfrm>
        </p:spPr>
        <p:txBody>
          <a:bodyPr/>
          <a:lstStyle/>
          <a:p>
            <a:r>
              <a:rPr lang="en-US" sz="2800" dirty="0">
                <a:solidFill>
                  <a:schemeClr val="bg1"/>
                </a:solidFill>
                <a:latin typeface="Arial Narrow" pitchFamily="34" charset="0"/>
                <a:ea typeface="ＭＳ Ｐゴシック" pitchFamily="34" charset="-128"/>
              </a:rPr>
              <a:t>Pipeline Analysis: Target School Averages by Year</a:t>
            </a:r>
            <a:endParaRPr lang="en-US" sz="2800" dirty="0">
              <a:solidFill>
                <a:srgbClr val="FF0000"/>
              </a:solidFill>
              <a:latin typeface="Arial Narrow" pitchFamily="34" charset="0"/>
              <a:ea typeface="ＭＳ Ｐゴシック" pitchFamily="34" charset="-128"/>
            </a:endParaRPr>
          </a:p>
        </p:txBody>
      </p:sp>
      <p:sp>
        <p:nvSpPr>
          <p:cNvPr id="82" name="TextBox 17"/>
          <p:cNvSpPr txBox="1">
            <a:spLocks noChangeArrowheads="1"/>
          </p:cNvSpPr>
          <p:nvPr/>
        </p:nvSpPr>
        <p:spPr bwMode="auto">
          <a:xfrm>
            <a:off x="957419" y="2059211"/>
            <a:ext cx="129063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100" b="1" dirty="0">
                <a:cs typeface="Arial" charset="0"/>
              </a:rPr>
              <a:t>Target Average</a:t>
            </a:r>
          </a:p>
          <a:p>
            <a:r>
              <a:rPr lang="en-US" sz="1100" b="1" dirty="0">
                <a:cs typeface="Arial" charset="0"/>
              </a:rPr>
              <a:t>Class of 2009</a:t>
            </a:r>
          </a:p>
        </p:txBody>
      </p:sp>
      <p:cxnSp>
        <p:nvCxnSpPr>
          <p:cNvPr id="83" name="Straight Arrow Connector 82"/>
          <p:cNvCxnSpPr/>
          <p:nvPr/>
        </p:nvCxnSpPr>
        <p:spPr>
          <a:xfrm>
            <a:off x="3810000" y="2490098"/>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96" name="TextBox 2"/>
          <p:cNvSpPr txBox="1">
            <a:spLocks noChangeArrowheads="1"/>
          </p:cNvSpPr>
          <p:nvPr/>
        </p:nvSpPr>
        <p:spPr bwMode="auto">
          <a:xfrm>
            <a:off x="2424321" y="2346960"/>
            <a:ext cx="116128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100%</a:t>
            </a:r>
            <a:r>
              <a:rPr lang="en-US" sz="1000" dirty="0">
                <a:cs typeface="Arial" charset="0"/>
              </a:rPr>
              <a:t> </a:t>
            </a:r>
          </a:p>
        </p:txBody>
      </p:sp>
      <p:sp>
        <p:nvSpPr>
          <p:cNvPr id="97" name="Oval 96"/>
          <p:cNvSpPr>
            <a:spLocks noChangeAspect="1"/>
          </p:cNvSpPr>
          <p:nvPr/>
        </p:nvSpPr>
        <p:spPr>
          <a:xfrm>
            <a:off x="2519273" y="3167981"/>
            <a:ext cx="910360" cy="910224"/>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98" name="TextBox 45"/>
          <p:cNvSpPr txBox="1">
            <a:spLocks noChangeArrowheads="1"/>
          </p:cNvSpPr>
          <p:nvPr/>
        </p:nvSpPr>
        <p:spPr bwMode="auto">
          <a:xfrm>
            <a:off x="4444707" y="2390598"/>
            <a:ext cx="8382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78%</a:t>
            </a:r>
          </a:p>
        </p:txBody>
      </p:sp>
      <p:sp>
        <p:nvSpPr>
          <p:cNvPr id="99" name="TextBox 46"/>
          <p:cNvSpPr txBox="1">
            <a:spLocks noChangeArrowheads="1"/>
          </p:cNvSpPr>
          <p:nvPr/>
        </p:nvSpPr>
        <p:spPr bwMode="auto">
          <a:xfrm>
            <a:off x="6084540" y="2389983"/>
            <a:ext cx="77346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35%</a:t>
            </a:r>
          </a:p>
        </p:txBody>
      </p:sp>
      <p:sp>
        <p:nvSpPr>
          <p:cNvPr id="100" name="TextBox 50"/>
          <p:cNvSpPr txBox="1">
            <a:spLocks noChangeArrowheads="1"/>
          </p:cNvSpPr>
          <p:nvPr/>
        </p:nvSpPr>
        <p:spPr bwMode="auto">
          <a:xfrm>
            <a:off x="7353380" y="2741857"/>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N=227</a:t>
            </a:r>
          </a:p>
        </p:txBody>
      </p:sp>
      <p:cxnSp>
        <p:nvCxnSpPr>
          <p:cNvPr id="101" name="Straight Arrow Connector 100"/>
          <p:cNvCxnSpPr/>
          <p:nvPr/>
        </p:nvCxnSpPr>
        <p:spPr>
          <a:xfrm>
            <a:off x="5600567" y="2477442"/>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a:off x="6874392" y="2490098"/>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106" name="TextBox 17"/>
          <p:cNvSpPr txBox="1">
            <a:spLocks noChangeArrowheads="1"/>
          </p:cNvSpPr>
          <p:nvPr/>
        </p:nvSpPr>
        <p:spPr bwMode="auto">
          <a:xfrm>
            <a:off x="957419" y="3167981"/>
            <a:ext cx="129063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100" b="1" dirty="0">
                <a:cs typeface="Arial" charset="0"/>
              </a:rPr>
              <a:t>Target Average</a:t>
            </a:r>
          </a:p>
          <a:p>
            <a:r>
              <a:rPr lang="en-US" sz="1100" b="1" dirty="0">
                <a:cs typeface="Arial" charset="0"/>
              </a:rPr>
              <a:t>Class of 2010</a:t>
            </a:r>
          </a:p>
        </p:txBody>
      </p:sp>
      <p:cxnSp>
        <p:nvCxnSpPr>
          <p:cNvPr id="109" name="Straight Arrow Connector 108"/>
          <p:cNvCxnSpPr/>
          <p:nvPr/>
        </p:nvCxnSpPr>
        <p:spPr>
          <a:xfrm>
            <a:off x="3733800" y="3623093"/>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113" name="TextBox 2"/>
          <p:cNvSpPr txBox="1">
            <a:spLocks noChangeArrowheads="1"/>
          </p:cNvSpPr>
          <p:nvPr/>
        </p:nvSpPr>
        <p:spPr bwMode="auto">
          <a:xfrm>
            <a:off x="2393809" y="3542443"/>
            <a:ext cx="116128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100%</a:t>
            </a:r>
            <a:r>
              <a:rPr lang="en-US" sz="1000" dirty="0">
                <a:cs typeface="Arial" charset="0"/>
              </a:rPr>
              <a:t> </a:t>
            </a:r>
            <a:endParaRPr lang="en-US" dirty="0">
              <a:cs typeface="Arial" charset="0"/>
            </a:endParaRPr>
          </a:p>
        </p:txBody>
      </p:sp>
      <p:sp>
        <p:nvSpPr>
          <p:cNvPr id="114" name="TextBox 45"/>
          <p:cNvSpPr txBox="1">
            <a:spLocks noChangeArrowheads="1"/>
          </p:cNvSpPr>
          <p:nvPr/>
        </p:nvSpPr>
        <p:spPr bwMode="auto">
          <a:xfrm>
            <a:off x="4433316" y="3563779"/>
            <a:ext cx="8382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94%</a:t>
            </a:r>
          </a:p>
        </p:txBody>
      </p:sp>
      <p:sp>
        <p:nvSpPr>
          <p:cNvPr id="115" name="TextBox 46"/>
          <p:cNvSpPr txBox="1">
            <a:spLocks noChangeArrowheads="1"/>
          </p:cNvSpPr>
          <p:nvPr/>
        </p:nvSpPr>
        <p:spPr bwMode="auto">
          <a:xfrm>
            <a:off x="6044252" y="3513755"/>
            <a:ext cx="77346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42%</a:t>
            </a:r>
          </a:p>
        </p:txBody>
      </p:sp>
      <p:sp>
        <p:nvSpPr>
          <p:cNvPr id="116" name="TextBox 3"/>
          <p:cNvSpPr txBox="1">
            <a:spLocks noChangeArrowheads="1"/>
          </p:cNvSpPr>
          <p:nvPr/>
        </p:nvSpPr>
        <p:spPr bwMode="auto">
          <a:xfrm>
            <a:off x="7427122" y="3561524"/>
            <a:ext cx="542925" cy="198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nSpc>
                <a:spcPts val="800"/>
              </a:lnSpc>
            </a:pPr>
            <a:r>
              <a:rPr lang="en-US" sz="1000" b="1" dirty="0">
                <a:cs typeface="Arial" charset="0"/>
              </a:rPr>
              <a:t>31%</a:t>
            </a:r>
          </a:p>
        </p:txBody>
      </p:sp>
      <p:sp>
        <p:nvSpPr>
          <p:cNvPr id="117" name="TextBox 50"/>
          <p:cNvSpPr txBox="1">
            <a:spLocks noChangeArrowheads="1"/>
          </p:cNvSpPr>
          <p:nvPr/>
        </p:nvSpPr>
        <p:spPr bwMode="auto">
          <a:xfrm>
            <a:off x="7353381" y="3862761"/>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N=312</a:t>
            </a:r>
          </a:p>
        </p:txBody>
      </p:sp>
      <p:cxnSp>
        <p:nvCxnSpPr>
          <p:cNvPr id="132" name="Straight Arrow Connector 131"/>
          <p:cNvCxnSpPr/>
          <p:nvPr/>
        </p:nvCxnSpPr>
        <p:spPr>
          <a:xfrm>
            <a:off x="5598529" y="3623092"/>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p:nvPr/>
        </p:nvCxnSpPr>
        <p:spPr>
          <a:xfrm>
            <a:off x="6869759" y="3660750"/>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134" name="TextBox 17"/>
          <p:cNvSpPr txBox="1">
            <a:spLocks noChangeArrowheads="1"/>
          </p:cNvSpPr>
          <p:nvPr/>
        </p:nvSpPr>
        <p:spPr bwMode="auto">
          <a:xfrm>
            <a:off x="957419" y="4376082"/>
            <a:ext cx="129063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100" b="1" dirty="0">
                <a:cs typeface="Arial" charset="0"/>
              </a:rPr>
              <a:t>Target Average</a:t>
            </a:r>
          </a:p>
          <a:p>
            <a:r>
              <a:rPr lang="en-US" sz="1100" b="1" dirty="0">
                <a:cs typeface="Arial" charset="0"/>
              </a:rPr>
              <a:t>Class of 2011</a:t>
            </a:r>
          </a:p>
        </p:txBody>
      </p:sp>
      <p:cxnSp>
        <p:nvCxnSpPr>
          <p:cNvPr id="135" name="Straight Arrow Connector 134"/>
          <p:cNvCxnSpPr/>
          <p:nvPr/>
        </p:nvCxnSpPr>
        <p:spPr>
          <a:xfrm>
            <a:off x="3733800" y="4743559"/>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136" name="TextBox 2"/>
          <p:cNvSpPr txBox="1">
            <a:spLocks noChangeArrowheads="1"/>
          </p:cNvSpPr>
          <p:nvPr/>
        </p:nvSpPr>
        <p:spPr bwMode="auto">
          <a:xfrm>
            <a:off x="2393809" y="4740580"/>
            <a:ext cx="116128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100%</a:t>
            </a:r>
            <a:r>
              <a:rPr lang="en-US" sz="1000" dirty="0">
                <a:cs typeface="Arial" charset="0"/>
              </a:rPr>
              <a:t> </a:t>
            </a:r>
          </a:p>
        </p:txBody>
      </p:sp>
      <p:sp>
        <p:nvSpPr>
          <p:cNvPr id="137" name="TextBox 45"/>
          <p:cNvSpPr txBox="1">
            <a:spLocks noChangeArrowheads="1"/>
          </p:cNvSpPr>
          <p:nvPr/>
        </p:nvSpPr>
        <p:spPr bwMode="auto">
          <a:xfrm>
            <a:off x="4451230" y="4706779"/>
            <a:ext cx="8382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97%</a:t>
            </a:r>
          </a:p>
        </p:txBody>
      </p:sp>
      <p:sp>
        <p:nvSpPr>
          <p:cNvPr id="138" name="TextBox 46"/>
          <p:cNvSpPr txBox="1">
            <a:spLocks noChangeArrowheads="1"/>
          </p:cNvSpPr>
          <p:nvPr/>
        </p:nvSpPr>
        <p:spPr bwMode="auto">
          <a:xfrm>
            <a:off x="6062558" y="4620448"/>
            <a:ext cx="77346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47%</a:t>
            </a:r>
          </a:p>
        </p:txBody>
      </p:sp>
      <p:sp>
        <p:nvSpPr>
          <p:cNvPr id="139" name="TextBox 50"/>
          <p:cNvSpPr txBox="1">
            <a:spLocks noChangeArrowheads="1"/>
          </p:cNvSpPr>
          <p:nvPr/>
        </p:nvSpPr>
        <p:spPr bwMode="auto">
          <a:xfrm>
            <a:off x="7391400" y="5859938"/>
            <a:ext cx="63765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a:t>
            </a:r>
            <a:endParaRPr lang="en-US" b="1" dirty="0">
              <a:cs typeface="Arial" charset="0"/>
            </a:endParaRPr>
          </a:p>
        </p:txBody>
      </p:sp>
      <p:cxnSp>
        <p:nvCxnSpPr>
          <p:cNvPr id="140" name="Straight Arrow Connector 139"/>
          <p:cNvCxnSpPr/>
          <p:nvPr/>
        </p:nvCxnSpPr>
        <p:spPr>
          <a:xfrm>
            <a:off x="5580399" y="4740580"/>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cxnSp>
        <p:nvCxnSpPr>
          <p:cNvPr id="141" name="Straight Arrow Connector 140"/>
          <p:cNvCxnSpPr/>
          <p:nvPr/>
        </p:nvCxnSpPr>
        <p:spPr>
          <a:xfrm>
            <a:off x="6858000" y="4756063"/>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142" name="TextBox 50"/>
          <p:cNvSpPr txBox="1">
            <a:spLocks noChangeArrowheads="1"/>
          </p:cNvSpPr>
          <p:nvPr/>
        </p:nvSpPr>
        <p:spPr bwMode="auto">
          <a:xfrm>
            <a:off x="6144149" y="2779366"/>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N=295</a:t>
            </a:r>
          </a:p>
        </p:txBody>
      </p:sp>
      <p:sp>
        <p:nvSpPr>
          <p:cNvPr id="143" name="TextBox 50"/>
          <p:cNvSpPr txBox="1">
            <a:spLocks noChangeArrowheads="1"/>
          </p:cNvSpPr>
          <p:nvPr/>
        </p:nvSpPr>
        <p:spPr bwMode="auto">
          <a:xfrm>
            <a:off x="4543949" y="2895600"/>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N=657</a:t>
            </a:r>
          </a:p>
        </p:txBody>
      </p:sp>
      <p:sp>
        <p:nvSpPr>
          <p:cNvPr id="144" name="TextBox 50"/>
          <p:cNvSpPr txBox="1">
            <a:spLocks noChangeArrowheads="1"/>
          </p:cNvSpPr>
          <p:nvPr/>
        </p:nvSpPr>
        <p:spPr bwMode="auto">
          <a:xfrm>
            <a:off x="2655627" y="2961207"/>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N=842</a:t>
            </a:r>
          </a:p>
        </p:txBody>
      </p:sp>
      <p:sp>
        <p:nvSpPr>
          <p:cNvPr id="145" name="TextBox 46"/>
          <p:cNvSpPr txBox="1">
            <a:spLocks noChangeArrowheads="1"/>
          </p:cNvSpPr>
          <p:nvPr/>
        </p:nvSpPr>
        <p:spPr bwMode="auto">
          <a:xfrm>
            <a:off x="7276130" y="2390597"/>
            <a:ext cx="77346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27%</a:t>
            </a:r>
          </a:p>
        </p:txBody>
      </p:sp>
      <p:sp>
        <p:nvSpPr>
          <p:cNvPr id="146" name="TextBox 50"/>
          <p:cNvSpPr txBox="1">
            <a:spLocks noChangeArrowheads="1"/>
          </p:cNvSpPr>
          <p:nvPr/>
        </p:nvSpPr>
        <p:spPr bwMode="auto">
          <a:xfrm>
            <a:off x="2686139" y="4117828"/>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N=1,031</a:t>
            </a:r>
          </a:p>
        </p:txBody>
      </p:sp>
      <p:sp>
        <p:nvSpPr>
          <p:cNvPr id="147" name="TextBox 50"/>
          <p:cNvSpPr txBox="1">
            <a:spLocks noChangeArrowheads="1"/>
          </p:cNvSpPr>
          <p:nvPr/>
        </p:nvSpPr>
        <p:spPr bwMode="auto">
          <a:xfrm>
            <a:off x="2686138" y="5327221"/>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N=1,168</a:t>
            </a:r>
          </a:p>
        </p:txBody>
      </p:sp>
      <p:sp>
        <p:nvSpPr>
          <p:cNvPr id="148" name="TextBox 50"/>
          <p:cNvSpPr txBox="1">
            <a:spLocks noChangeArrowheads="1"/>
          </p:cNvSpPr>
          <p:nvPr/>
        </p:nvSpPr>
        <p:spPr bwMode="auto">
          <a:xfrm>
            <a:off x="4538790" y="4114800"/>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N=969</a:t>
            </a:r>
          </a:p>
        </p:txBody>
      </p:sp>
      <p:sp>
        <p:nvSpPr>
          <p:cNvPr id="149" name="TextBox 50"/>
          <p:cNvSpPr txBox="1">
            <a:spLocks noChangeArrowheads="1"/>
          </p:cNvSpPr>
          <p:nvPr/>
        </p:nvSpPr>
        <p:spPr bwMode="auto">
          <a:xfrm>
            <a:off x="4573032" y="5270956"/>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N=1,133</a:t>
            </a:r>
          </a:p>
        </p:txBody>
      </p:sp>
      <p:sp>
        <p:nvSpPr>
          <p:cNvPr id="150" name="TextBox 50"/>
          <p:cNvSpPr txBox="1">
            <a:spLocks noChangeArrowheads="1"/>
          </p:cNvSpPr>
          <p:nvPr/>
        </p:nvSpPr>
        <p:spPr bwMode="auto">
          <a:xfrm>
            <a:off x="6082643" y="3862761"/>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N=433</a:t>
            </a:r>
            <a:endParaRPr lang="en-US" b="1" dirty="0">
              <a:cs typeface="Arial" charset="0"/>
            </a:endParaRPr>
          </a:p>
        </p:txBody>
      </p:sp>
      <p:sp>
        <p:nvSpPr>
          <p:cNvPr id="151" name="TextBox 50"/>
          <p:cNvSpPr txBox="1">
            <a:spLocks noChangeArrowheads="1"/>
          </p:cNvSpPr>
          <p:nvPr/>
        </p:nvSpPr>
        <p:spPr bwMode="auto">
          <a:xfrm>
            <a:off x="6122818" y="4986801"/>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N=549</a:t>
            </a:r>
            <a:endParaRPr lang="en-US" b="1" dirty="0">
              <a:cs typeface="Arial" charset="0"/>
            </a:endParaRPr>
          </a:p>
        </p:txBody>
      </p:sp>
      <p:sp>
        <p:nvSpPr>
          <p:cNvPr id="152" name="Oval 151"/>
          <p:cNvSpPr>
            <a:spLocks noChangeAspect="1"/>
          </p:cNvSpPr>
          <p:nvPr/>
        </p:nvSpPr>
        <p:spPr>
          <a:xfrm>
            <a:off x="4495800" y="2159696"/>
            <a:ext cx="713232" cy="713124"/>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53" name="Oval 152"/>
          <p:cNvSpPr>
            <a:spLocks noChangeAspect="1"/>
          </p:cNvSpPr>
          <p:nvPr/>
        </p:nvSpPr>
        <p:spPr>
          <a:xfrm>
            <a:off x="6309312" y="2346960"/>
            <a:ext cx="320088" cy="320040"/>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54" name="Oval 153"/>
          <p:cNvSpPr>
            <a:spLocks noChangeAspect="1"/>
          </p:cNvSpPr>
          <p:nvPr/>
        </p:nvSpPr>
        <p:spPr>
          <a:xfrm>
            <a:off x="6248399" y="5748514"/>
            <a:ext cx="429832" cy="429768"/>
          </a:xfrm>
          <a:prstGeom prst="ellipse">
            <a:avLst/>
          </a:prstGeom>
          <a:no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rgbClr val="669900"/>
              </a:solidFill>
            </a:endParaRPr>
          </a:p>
        </p:txBody>
      </p:sp>
      <p:sp>
        <p:nvSpPr>
          <p:cNvPr id="155" name="Oval 154"/>
          <p:cNvSpPr>
            <a:spLocks noChangeAspect="1"/>
          </p:cNvSpPr>
          <p:nvPr/>
        </p:nvSpPr>
        <p:spPr>
          <a:xfrm>
            <a:off x="2519273" y="1981200"/>
            <a:ext cx="910360" cy="910224"/>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56" name="Oval 155"/>
          <p:cNvSpPr>
            <a:spLocks noChangeAspect="1"/>
          </p:cNvSpPr>
          <p:nvPr/>
        </p:nvSpPr>
        <p:spPr>
          <a:xfrm>
            <a:off x="2518966" y="4376082"/>
            <a:ext cx="910360" cy="910224"/>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57" name="Oval 156"/>
          <p:cNvSpPr>
            <a:spLocks noChangeAspect="1"/>
          </p:cNvSpPr>
          <p:nvPr/>
        </p:nvSpPr>
        <p:spPr>
          <a:xfrm>
            <a:off x="2549783" y="5532255"/>
            <a:ext cx="910360" cy="910224"/>
          </a:xfrm>
          <a:prstGeom prst="ellipse">
            <a:avLst/>
          </a:prstGeom>
          <a:no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rgbClr val="669900"/>
              </a:solidFill>
            </a:endParaRPr>
          </a:p>
        </p:txBody>
      </p:sp>
      <p:sp>
        <p:nvSpPr>
          <p:cNvPr id="158" name="TextBox 2"/>
          <p:cNvSpPr txBox="1">
            <a:spLocks noChangeArrowheads="1"/>
          </p:cNvSpPr>
          <p:nvPr/>
        </p:nvSpPr>
        <p:spPr bwMode="auto">
          <a:xfrm>
            <a:off x="2424321" y="5864256"/>
            <a:ext cx="116128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100%</a:t>
            </a:r>
            <a:r>
              <a:rPr lang="en-US" sz="1000" dirty="0">
                <a:cs typeface="Arial" charset="0"/>
              </a:rPr>
              <a:t> </a:t>
            </a:r>
          </a:p>
        </p:txBody>
      </p:sp>
      <p:sp>
        <p:nvSpPr>
          <p:cNvPr id="159" name="TextBox 17"/>
          <p:cNvSpPr txBox="1">
            <a:spLocks noChangeArrowheads="1"/>
          </p:cNvSpPr>
          <p:nvPr/>
        </p:nvSpPr>
        <p:spPr bwMode="auto">
          <a:xfrm>
            <a:off x="957419" y="5532255"/>
            <a:ext cx="129063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100" b="1" dirty="0">
                <a:cs typeface="Arial" charset="0"/>
              </a:rPr>
              <a:t>Target Average</a:t>
            </a:r>
          </a:p>
          <a:p>
            <a:r>
              <a:rPr lang="en-US" sz="1100" b="1" dirty="0">
                <a:cs typeface="Arial" charset="0"/>
              </a:rPr>
              <a:t>Class of 2012</a:t>
            </a:r>
          </a:p>
        </p:txBody>
      </p:sp>
      <p:sp>
        <p:nvSpPr>
          <p:cNvPr id="160" name="Oval 159"/>
          <p:cNvSpPr>
            <a:spLocks noChangeAspect="1"/>
          </p:cNvSpPr>
          <p:nvPr/>
        </p:nvSpPr>
        <p:spPr>
          <a:xfrm>
            <a:off x="4462152" y="5562600"/>
            <a:ext cx="795648" cy="795528"/>
          </a:xfrm>
          <a:prstGeom prst="ellipse">
            <a:avLst/>
          </a:prstGeom>
          <a:no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rgbClr val="669900"/>
              </a:solidFill>
            </a:endParaRPr>
          </a:p>
        </p:txBody>
      </p:sp>
      <p:cxnSp>
        <p:nvCxnSpPr>
          <p:cNvPr id="161" name="Straight Arrow Connector 160"/>
          <p:cNvCxnSpPr/>
          <p:nvPr/>
        </p:nvCxnSpPr>
        <p:spPr>
          <a:xfrm>
            <a:off x="3693795" y="5987367"/>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cxnSp>
        <p:nvCxnSpPr>
          <p:cNvPr id="162" name="Straight Arrow Connector 161"/>
          <p:cNvCxnSpPr/>
          <p:nvPr/>
        </p:nvCxnSpPr>
        <p:spPr>
          <a:xfrm>
            <a:off x="5515629" y="5987367"/>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cxnSp>
        <p:nvCxnSpPr>
          <p:cNvPr id="163" name="Straight Arrow Connector 162"/>
          <p:cNvCxnSpPr/>
          <p:nvPr/>
        </p:nvCxnSpPr>
        <p:spPr>
          <a:xfrm>
            <a:off x="6835655" y="5987367"/>
            <a:ext cx="434340" cy="0"/>
          </a:xfrm>
          <a:prstGeom prst="straightConnector1">
            <a:avLst/>
          </a:prstGeom>
          <a:ln w="19050" cmpd="sng">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164" name="Oval 163"/>
          <p:cNvSpPr>
            <a:spLocks noChangeAspect="1"/>
          </p:cNvSpPr>
          <p:nvPr/>
        </p:nvSpPr>
        <p:spPr>
          <a:xfrm>
            <a:off x="7532418" y="4595335"/>
            <a:ext cx="347525" cy="347472"/>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65" name="TextBox 50"/>
          <p:cNvSpPr txBox="1">
            <a:spLocks noChangeArrowheads="1"/>
          </p:cNvSpPr>
          <p:nvPr/>
        </p:nvSpPr>
        <p:spPr bwMode="auto">
          <a:xfrm>
            <a:off x="7365810" y="4970313"/>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N=442 </a:t>
            </a:r>
          </a:p>
        </p:txBody>
      </p:sp>
      <p:sp>
        <p:nvSpPr>
          <p:cNvPr id="166" name="TextBox 50"/>
          <p:cNvSpPr txBox="1">
            <a:spLocks noChangeArrowheads="1"/>
          </p:cNvSpPr>
          <p:nvPr/>
        </p:nvSpPr>
        <p:spPr bwMode="auto">
          <a:xfrm>
            <a:off x="4586983" y="6387117"/>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 1143</a:t>
            </a:r>
          </a:p>
        </p:txBody>
      </p:sp>
      <p:sp>
        <p:nvSpPr>
          <p:cNvPr id="167" name="TextBox 50"/>
          <p:cNvSpPr txBox="1">
            <a:spLocks noChangeArrowheads="1"/>
          </p:cNvSpPr>
          <p:nvPr/>
        </p:nvSpPr>
        <p:spPr bwMode="auto">
          <a:xfrm>
            <a:off x="6130099" y="6227035"/>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 615</a:t>
            </a:r>
          </a:p>
        </p:txBody>
      </p:sp>
      <p:sp>
        <p:nvSpPr>
          <p:cNvPr id="168" name="Oval 167"/>
          <p:cNvSpPr>
            <a:spLocks noChangeAspect="1"/>
          </p:cNvSpPr>
          <p:nvPr/>
        </p:nvSpPr>
        <p:spPr>
          <a:xfrm>
            <a:off x="4419600" y="3230916"/>
            <a:ext cx="859536" cy="859406"/>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69" name="Oval 168"/>
          <p:cNvSpPr>
            <a:spLocks noChangeAspect="1"/>
          </p:cNvSpPr>
          <p:nvPr/>
        </p:nvSpPr>
        <p:spPr>
          <a:xfrm>
            <a:off x="4419600" y="4368285"/>
            <a:ext cx="887102" cy="886968"/>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70" name="Oval 169"/>
          <p:cNvSpPr>
            <a:spLocks noChangeAspect="1"/>
          </p:cNvSpPr>
          <p:nvPr/>
        </p:nvSpPr>
        <p:spPr>
          <a:xfrm>
            <a:off x="7427122" y="2330077"/>
            <a:ext cx="413186" cy="413123"/>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71" name="Oval 170"/>
          <p:cNvSpPr>
            <a:spLocks noChangeAspect="1"/>
          </p:cNvSpPr>
          <p:nvPr/>
        </p:nvSpPr>
        <p:spPr>
          <a:xfrm>
            <a:off x="6245294" y="3425952"/>
            <a:ext cx="384106" cy="384048"/>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72" name="Oval 171"/>
          <p:cNvSpPr>
            <a:spLocks noChangeAspect="1"/>
          </p:cNvSpPr>
          <p:nvPr/>
        </p:nvSpPr>
        <p:spPr>
          <a:xfrm>
            <a:off x="7543800" y="3505200"/>
            <a:ext cx="283507" cy="283464"/>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73" name="Oval 172"/>
          <p:cNvSpPr>
            <a:spLocks noChangeAspect="1"/>
          </p:cNvSpPr>
          <p:nvPr/>
        </p:nvSpPr>
        <p:spPr>
          <a:xfrm>
            <a:off x="6224609" y="4537512"/>
            <a:ext cx="429833" cy="429768"/>
          </a:xfrm>
          <a:prstGeom prst="ellipse">
            <a:avLst/>
          </a:prstGeom>
          <a:noFill/>
          <a:ln>
            <a:solidFill>
              <a:srgbClr val="FB4F1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solidFill>
                <a:schemeClr val="bg1"/>
              </a:solidFill>
            </a:endParaRPr>
          </a:p>
        </p:txBody>
      </p:sp>
      <p:sp>
        <p:nvSpPr>
          <p:cNvPr id="174" name="TextBox 50"/>
          <p:cNvSpPr txBox="1">
            <a:spLocks noChangeArrowheads="1"/>
          </p:cNvSpPr>
          <p:nvPr/>
        </p:nvSpPr>
        <p:spPr bwMode="auto">
          <a:xfrm>
            <a:off x="2686137" y="6490156"/>
            <a:ext cx="637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 rIns="45720">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dirty="0">
                <a:cs typeface="Arial" charset="0"/>
              </a:rPr>
              <a:t>N=1,313</a:t>
            </a:r>
          </a:p>
        </p:txBody>
      </p:sp>
      <p:sp>
        <p:nvSpPr>
          <p:cNvPr id="175" name="TextBox 45"/>
          <p:cNvSpPr txBox="1">
            <a:spLocks noChangeArrowheads="1"/>
          </p:cNvSpPr>
          <p:nvPr/>
        </p:nvSpPr>
        <p:spPr bwMode="auto">
          <a:xfrm>
            <a:off x="4495800" y="5849779"/>
            <a:ext cx="8382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87%</a:t>
            </a:r>
          </a:p>
        </p:txBody>
      </p:sp>
      <p:sp>
        <p:nvSpPr>
          <p:cNvPr id="176" name="TextBox 46"/>
          <p:cNvSpPr txBox="1">
            <a:spLocks noChangeArrowheads="1"/>
          </p:cNvSpPr>
          <p:nvPr/>
        </p:nvSpPr>
        <p:spPr bwMode="auto">
          <a:xfrm>
            <a:off x="6096000" y="5849779"/>
            <a:ext cx="77346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47%</a:t>
            </a:r>
          </a:p>
        </p:txBody>
      </p:sp>
      <p:sp>
        <p:nvSpPr>
          <p:cNvPr id="177" name="TextBox 3"/>
          <p:cNvSpPr txBox="1">
            <a:spLocks noChangeArrowheads="1"/>
          </p:cNvSpPr>
          <p:nvPr/>
        </p:nvSpPr>
        <p:spPr bwMode="auto">
          <a:xfrm>
            <a:off x="7478042" y="4706012"/>
            <a:ext cx="542925" cy="198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nSpc>
                <a:spcPts val="800"/>
              </a:lnSpc>
            </a:pPr>
            <a:r>
              <a:rPr lang="en-US" sz="1000" b="1" dirty="0">
                <a:cs typeface="Arial" charset="0"/>
              </a:rPr>
              <a:t>38%</a:t>
            </a:r>
          </a:p>
        </p:txBody>
      </p:sp>
      <p:sp>
        <p:nvSpPr>
          <p:cNvPr id="278" name="TextBox 2"/>
          <p:cNvSpPr txBox="1">
            <a:spLocks noChangeArrowheads="1"/>
          </p:cNvSpPr>
          <p:nvPr/>
        </p:nvSpPr>
        <p:spPr bwMode="auto">
          <a:xfrm>
            <a:off x="2448262" y="1490707"/>
            <a:ext cx="11612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Enrolled in 12</a:t>
            </a:r>
            <a:r>
              <a:rPr lang="en-US" sz="1000" b="1" baseline="30000" dirty="0">
                <a:cs typeface="Arial" charset="0"/>
              </a:rPr>
              <a:t>th</a:t>
            </a:r>
            <a:r>
              <a:rPr lang="en-US" sz="1000" b="1" dirty="0">
                <a:cs typeface="Arial" charset="0"/>
              </a:rPr>
              <a:t> Grade</a:t>
            </a:r>
            <a:endParaRPr lang="en-US" dirty="0">
              <a:cs typeface="Arial" charset="0"/>
            </a:endParaRPr>
          </a:p>
        </p:txBody>
      </p:sp>
      <p:sp>
        <p:nvSpPr>
          <p:cNvPr id="279" name="TextBox 2"/>
          <p:cNvSpPr txBox="1">
            <a:spLocks noChangeArrowheads="1"/>
          </p:cNvSpPr>
          <p:nvPr/>
        </p:nvSpPr>
        <p:spPr bwMode="auto">
          <a:xfrm>
            <a:off x="4312285" y="1490707"/>
            <a:ext cx="11612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Graduated </a:t>
            </a:r>
          </a:p>
          <a:p>
            <a:r>
              <a:rPr lang="en-US" sz="1000" b="1" dirty="0">
                <a:cs typeface="Arial" charset="0"/>
              </a:rPr>
              <a:t>High School</a:t>
            </a:r>
            <a:endParaRPr lang="en-US" dirty="0">
              <a:cs typeface="Arial" charset="0"/>
            </a:endParaRPr>
          </a:p>
        </p:txBody>
      </p:sp>
      <p:sp>
        <p:nvSpPr>
          <p:cNvPr id="280" name="TextBox 2"/>
          <p:cNvSpPr txBox="1">
            <a:spLocks noChangeArrowheads="1"/>
          </p:cNvSpPr>
          <p:nvPr/>
        </p:nvSpPr>
        <p:spPr bwMode="auto">
          <a:xfrm>
            <a:off x="5850338" y="1490707"/>
            <a:ext cx="11612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Enrolled in </a:t>
            </a:r>
          </a:p>
          <a:p>
            <a:r>
              <a:rPr lang="en-US" sz="1000" b="1" dirty="0">
                <a:cs typeface="Arial" charset="0"/>
              </a:rPr>
              <a:t>College</a:t>
            </a:r>
            <a:endParaRPr lang="en-US" dirty="0">
              <a:cs typeface="Arial" charset="0"/>
            </a:endParaRPr>
          </a:p>
        </p:txBody>
      </p:sp>
      <p:sp>
        <p:nvSpPr>
          <p:cNvPr id="281" name="TextBox 2"/>
          <p:cNvSpPr txBox="1">
            <a:spLocks noChangeArrowheads="1"/>
          </p:cNvSpPr>
          <p:nvPr/>
        </p:nvSpPr>
        <p:spPr bwMode="auto">
          <a:xfrm>
            <a:off x="7082217" y="1490707"/>
            <a:ext cx="11612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r>
              <a:rPr lang="en-US" sz="1000" b="1" dirty="0">
                <a:cs typeface="Arial" charset="0"/>
              </a:rPr>
              <a:t>Persisted</a:t>
            </a:r>
          </a:p>
          <a:p>
            <a:r>
              <a:rPr lang="en-US" sz="1000" b="1" dirty="0">
                <a:cs typeface="Arial" charset="0"/>
              </a:rPr>
              <a:t>1 Year</a:t>
            </a:r>
          </a:p>
        </p:txBody>
      </p:sp>
    </p:spTree>
  </p:cSld>
  <p:clrMapOvr>
    <a:masterClrMapping/>
  </p:clrMapOvr>
  <p:transition advTm="101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286000"/>
            <a:ext cx="8053388" cy="234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6"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9843186C-3962-4B02-8EF6-A8E1451307CE}" type="slidenum">
              <a:rPr lang="en-US" sz="1200">
                <a:latin typeface="Verdana" pitchFamily="34" charset="0"/>
              </a:rPr>
              <a:pPr algn="r" eaLnBrk="1" hangingPunct="1"/>
              <a:t>13</a:t>
            </a:fld>
            <a:endParaRPr lang="en-US" sz="1200">
              <a:latin typeface="Verdana" pitchFamily="34" charset="0"/>
            </a:endParaRPr>
          </a:p>
        </p:txBody>
      </p:sp>
      <p:sp>
        <p:nvSpPr>
          <p:cNvPr id="6148" name="AutoShape 9"/>
          <p:cNvSpPr>
            <a:spLocks noChangeArrowheads="1"/>
          </p:cNvSpPr>
          <p:nvPr/>
        </p:nvSpPr>
        <p:spPr bwMode="auto">
          <a:xfrm>
            <a:off x="152400" y="170551"/>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latin typeface="Verdana" pitchFamily="34" charset="0"/>
            </a:endParaRPr>
          </a:p>
        </p:txBody>
      </p:sp>
      <p:sp>
        <p:nvSpPr>
          <p:cNvPr id="6149" name="Rectangle 2"/>
          <p:cNvSpPr>
            <a:spLocks noChangeArrowheads="1"/>
          </p:cNvSpPr>
          <p:nvPr/>
        </p:nvSpPr>
        <p:spPr bwMode="auto">
          <a:xfrm>
            <a:off x="307975" y="399151"/>
            <a:ext cx="853122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lstStyle/>
          <a:p>
            <a:pPr algn="l" eaLnBrk="1" hangingPunct="1"/>
            <a:r>
              <a:rPr lang="en-US" sz="2400" dirty="0">
                <a:solidFill>
                  <a:schemeClr val="bg1"/>
                </a:solidFill>
                <a:latin typeface="Arial Narrow" pitchFamily="34" charset="0"/>
              </a:rPr>
              <a:t>Summary: CPSP in Miami-Dade - A Success Story for Students </a:t>
            </a:r>
          </a:p>
        </p:txBody>
      </p:sp>
      <p:sp>
        <p:nvSpPr>
          <p:cNvPr id="20" name="TextBox 5"/>
          <p:cNvSpPr txBox="1"/>
          <p:nvPr/>
        </p:nvSpPr>
        <p:spPr>
          <a:xfrm>
            <a:off x="2203905" y="1524000"/>
            <a:ext cx="4739363" cy="25250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400" b="1" dirty="0">
                <a:solidFill>
                  <a:srgbClr val="CC6600"/>
                </a:solidFill>
                <a:latin typeface="Arial Narrow" pitchFamily="34" charset="0"/>
              </a:rPr>
              <a:t>Average in District, Target, and Comparison Schools</a:t>
            </a:r>
          </a:p>
        </p:txBody>
      </p:sp>
      <p:sp>
        <p:nvSpPr>
          <p:cNvPr id="8" name="Left Brace 7"/>
          <p:cNvSpPr/>
          <p:nvPr/>
        </p:nvSpPr>
        <p:spPr>
          <a:xfrm rot="5400000">
            <a:off x="2419351" y="2867025"/>
            <a:ext cx="209550" cy="542925"/>
          </a:xfrm>
          <a:prstGeom prst="leftBrace">
            <a:avLst/>
          </a:prstGeom>
          <a:ln w="19050">
            <a:solidFill>
              <a:srgbClr val="CC6600"/>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lang="en-US" sz="1100">
              <a:solidFill>
                <a:srgbClr val="CC6600"/>
              </a:solidFill>
            </a:endParaRPr>
          </a:p>
        </p:txBody>
      </p:sp>
      <p:sp>
        <p:nvSpPr>
          <p:cNvPr id="9" name="TextBox 10"/>
          <p:cNvSpPr txBox="1"/>
          <p:nvPr/>
        </p:nvSpPr>
        <p:spPr>
          <a:xfrm>
            <a:off x="1981200" y="2743200"/>
            <a:ext cx="1038226" cy="22860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050" b="1" dirty="0">
                <a:solidFill>
                  <a:srgbClr val="CC6600"/>
                </a:solidFill>
                <a:latin typeface="Arial Narrow" pitchFamily="34" charset="0"/>
              </a:rPr>
              <a:t>a 34%</a:t>
            </a:r>
            <a:r>
              <a:rPr lang="en-US" sz="1050" b="1" baseline="0" dirty="0">
                <a:solidFill>
                  <a:srgbClr val="CC6600"/>
                </a:solidFill>
                <a:latin typeface="Arial Narrow" pitchFamily="34" charset="0"/>
              </a:rPr>
              <a:t> increase</a:t>
            </a:r>
            <a:endParaRPr lang="en-US" sz="1050" b="1" dirty="0">
              <a:solidFill>
                <a:srgbClr val="CC6600"/>
              </a:solidFill>
              <a:latin typeface="Arial Narrow" pitchFamily="34" charset="0"/>
            </a:endParaRPr>
          </a:p>
        </p:txBody>
      </p:sp>
    </p:spTree>
    <p:extLst>
      <p:ext uri="{BB962C8B-B14F-4D97-AF65-F5344CB8AC3E}">
        <p14:creationId xmlns:p14="http://schemas.microsoft.com/office/powerpoint/2010/main" val="2885630873"/>
      </p:ext>
    </p:extLst>
  </p:cSld>
  <p:clrMapOvr>
    <a:masterClrMapping/>
  </p:clrMapOvr>
  <p:transition advTm="329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80030347-F61A-4DC9-A2DC-9F7B088AD9CA}" type="slidenum">
              <a:rPr lang="en-US" sz="1200">
                <a:latin typeface="Verdana" pitchFamily="34" charset="0"/>
              </a:rPr>
              <a:pPr algn="r" eaLnBrk="1" hangingPunct="1"/>
              <a:t>14</a:t>
            </a:fld>
            <a:endParaRPr lang="en-US" sz="1200">
              <a:latin typeface="Verdana" pitchFamily="34" charset="0"/>
            </a:endParaRPr>
          </a:p>
        </p:txBody>
      </p:sp>
      <p:sp>
        <p:nvSpPr>
          <p:cNvPr id="15364"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3600" b="1">
              <a:latin typeface="Arial Narrow" pitchFamily="34" charset="0"/>
            </a:endParaRPr>
          </a:p>
        </p:txBody>
      </p:sp>
      <p:sp>
        <p:nvSpPr>
          <p:cNvPr id="15365" name="Rectangle 2"/>
          <p:cNvSpPr>
            <a:spLocks noGrp="1" noChangeArrowheads="1"/>
          </p:cNvSpPr>
          <p:nvPr>
            <p:ph type="title" idx="4294967295"/>
          </p:nvPr>
        </p:nvSpPr>
        <p:spPr>
          <a:xfrm>
            <a:off x="231775" y="244475"/>
            <a:ext cx="8531225" cy="727075"/>
          </a:xfrm>
        </p:spPr>
        <p:txBody>
          <a:bodyPr/>
          <a:lstStyle/>
          <a:p>
            <a:pPr eaLnBrk="1" hangingPunct="1"/>
            <a:r>
              <a:rPr lang="en-US" sz="3600">
                <a:solidFill>
                  <a:schemeClr val="bg1"/>
                </a:solidFill>
                <a:latin typeface="Arial Narrow" pitchFamily="34" charset="0"/>
                <a:ea typeface="ＭＳ Ｐゴシック" pitchFamily="34" charset="-128"/>
              </a:rPr>
              <a:t>Appendix 1: CPSP Terminology</a:t>
            </a:r>
          </a:p>
        </p:txBody>
      </p:sp>
      <p:sp>
        <p:nvSpPr>
          <p:cNvPr id="15366" name="Rectangle 6"/>
          <p:cNvSpPr>
            <a:spLocks noChangeArrowheads="1"/>
          </p:cNvSpPr>
          <p:nvPr/>
        </p:nvSpPr>
        <p:spPr bwMode="auto">
          <a:xfrm>
            <a:off x="685800" y="1752600"/>
            <a:ext cx="76200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p>
            <a:endParaRPr lang="en-US" b="1"/>
          </a:p>
        </p:txBody>
      </p:sp>
      <p:grpSp>
        <p:nvGrpSpPr>
          <p:cNvPr id="15367" name="Group 9"/>
          <p:cNvGrpSpPr>
            <a:grpSpLocks/>
          </p:cNvGrpSpPr>
          <p:nvPr/>
        </p:nvGrpSpPr>
        <p:grpSpPr bwMode="auto">
          <a:xfrm>
            <a:off x="152400" y="1295400"/>
            <a:ext cx="8763000" cy="5365750"/>
            <a:chOff x="96" y="870"/>
            <a:chExt cx="5520" cy="3380"/>
          </a:xfrm>
        </p:grpSpPr>
        <p:sp>
          <p:nvSpPr>
            <p:cNvPr id="15368" name="AutoShape 13"/>
            <p:cNvSpPr>
              <a:spLocks noChangeArrowheads="1"/>
            </p:cNvSpPr>
            <p:nvPr/>
          </p:nvSpPr>
          <p:spPr bwMode="auto">
            <a:xfrm>
              <a:off x="96" y="870"/>
              <a:ext cx="5520" cy="3380"/>
            </a:xfrm>
            <a:prstGeom prst="roundRect">
              <a:avLst>
                <a:gd name="adj" fmla="val 16667"/>
              </a:avLst>
            </a:prstGeom>
            <a:noFill/>
            <a:ln w="25400">
              <a:solidFill>
                <a:srgbClr val="006699"/>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l"/>
              <a:endParaRPr lang="en-US" sz="1800"/>
            </a:p>
          </p:txBody>
        </p:sp>
        <p:sp>
          <p:nvSpPr>
            <p:cNvPr id="15369" name="Text Box 7"/>
            <p:cNvSpPr txBox="1">
              <a:spLocks noChangeArrowheads="1"/>
            </p:cNvSpPr>
            <p:nvPr/>
          </p:nvSpPr>
          <p:spPr bwMode="auto">
            <a:xfrm>
              <a:off x="336" y="1004"/>
              <a:ext cx="5136" cy="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marL="227013" indent="-227013">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College Access and Success Milestones</a:t>
              </a:r>
              <a:r>
                <a:rPr lang="en-US" sz="1400" b="1" dirty="0">
                  <a:latin typeface="Arial Narrow" pitchFamily="34" charset="0"/>
                </a:rPr>
                <a:t> </a:t>
              </a:r>
              <a:r>
                <a:rPr lang="en-US" sz="1400" b="1" dirty="0">
                  <a:solidFill>
                    <a:srgbClr val="006699"/>
                  </a:solidFill>
                  <a:latin typeface="Arial Narrow" pitchFamily="34" charset="0"/>
                </a:rPr>
                <a:t>–</a:t>
              </a:r>
              <a:r>
                <a:rPr lang="en-US" sz="1400" b="1" dirty="0">
                  <a:latin typeface="Arial Narrow" pitchFamily="34" charset="0"/>
                </a:rPr>
                <a:t> </a:t>
              </a:r>
              <a:r>
                <a:rPr lang="en-US" sz="1400" dirty="0">
                  <a:latin typeface="Arial Narrow" pitchFamily="34" charset="0"/>
                </a:rPr>
                <a:t>accomplishments that indicate that students are on the path to accessing postsecondary education (e.g., completed FAFSA, submitted college applications, accepted to college).</a:t>
              </a:r>
            </a:p>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College Enrollment</a:t>
              </a:r>
              <a:r>
                <a:rPr lang="en-US" sz="1400" b="1" dirty="0">
                  <a:latin typeface="Arial Narrow" pitchFamily="34" charset="0"/>
                </a:rPr>
                <a:t> </a:t>
              </a:r>
              <a:r>
                <a:rPr lang="en-US" sz="1400" b="1" dirty="0">
                  <a:solidFill>
                    <a:srgbClr val="006699"/>
                  </a:solidFill>
                  <a:latin typeface="Arial Narrow" pitchFamily="34" charset="0"/>
                </a:rPr>
                <a:t>–</a:t>
              </a:r>
              <a:r>
                <a:rPr lang="en-US" sz="1400" b="1" dirty="0">
                  <a:latin typeface="Arial Narrow" pitchFamily="34" charset="0"/>
                </a:rPr>
                <a:t> </a:t>
              </a:r>
              <a:r>
                <a:rPr lang="en-US" sz="1400" dirty="0">
                  <a:latin typeface="Arial Narrow" pitchFamily="34" charset="0"/>
                </a:rPr>
                <a:t>we consider a student to be enrolled in college when that student enrolls in college the fall semester following high school graduation. </a:t>
              </a:r>
            </a:p>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College Persistence –</a:t>
              </a:r>
              <a:r>
                <a:rPr lang="en-US" sz="1400" dirty="0"/>
                <a:t> </a:t>
              </a:r>
              <a:r>
                <a:rPr lang="en-US" sz="1400" dirty="0">
                  <a:latin typeface="Arial Narrow" pitchFamily="34" charset="0"/>
                </a:rPr>
                <a:t>we define persistence as when a student enrolls in college for the second consecutive year. </a:t>
              </a:r>
            </a:p>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Comparison Schools</a:t>
              </a:r>
              <a:r>
                <a:rPr lang="en-US" sz="1400" dirty="0"/>
                <a:t> </a:t>
              </a:r>
              <a:r>
                <a:rPr lang="en-US" sz="1400" b="1" dirty="0">
                  <a:solidFill>
                    <a:srgbClr val="006699"/>
                  </a:solidFill>
                  <a:latin typeface="Arial Narrow" pitchFamily="34" charset="0"/>
                </a:rPr>
                <a:t>– </a:t>
              </a:r>
              <a:r>
                <a:rPr lang="en-US" sz="1400" dirty="0">
                  <a:latin typeface="Arial Narrow" pitchFamily="34" charset="0"/>
                </a:rPr>
                <a:t>are schools included in the evaluation because they are similar to Target Schools in terms of known characteristics of the school and student body, including race/ethnicity, free/reduced price lunch eligibility, percent Limited English Proficient, Title I eligibility, and academic achievement.</a:t>
              </a:r>
            </a:p>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Delayed College Enrollment - </a:t>
              </a:r>
              <a:r>
                <a:rPr lang="en-US" sz="1400" dirty="0">
                  <a:latin typeface="Arial Narrow" pitchFamily="34" charset="0"/>
                </a:rPr>
                <a:t>we consider a student to have delayed college enrollment when they postponed enrollment until the second fall after graduation.</a:t>
              </a:r>
              <a:endParaRPr lang="en-US" sz="1400" b="1" dirty="0">
                <a:solidFill>
                  <a:srgbClr val="006699"/>
                </a:solidFill>
                <a:latin typeface="Arial Narrow" pitchFamily="34" charset="0"/>
              </a:endParaRPr>
            </a:p>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District Data - </a:t>
              </a:r>
              <a:r>
                <a:rPr lang="en-US" sz="1400" dirty="0">
                  <a:latin typeface="Arial Narrow" pitchFamily="34" charset="0"/>
                </a:rPr>
                <a:t>are data collected by OMG directly from the school districts in the three CPSP sites. District Data include: student demographics, GPA, credit accumulation, standardized assessment scores, and high school graduation status.</a:t>
              </a:r>
            </a:p>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High School Graduation</a:t>
              </a:r>
              <a:r>
                <a:rPr lang="en-US" dirty="0"/>
                <a:t> </a:t>
              </a:r>
              <a:r>
                <a:rPr lang="en-US" sz="1400" b="1" dirty="0">
                  <a:solidFill>
                    <a:srgbClr val="006699"/>
                  </a:solidFill>
                  <a:latin typeface="Arial Narrow" pitchFamily="34" charset="0"/>
                </a:rPr>
                <a:t>–</a:t>
              </a:r>
              <a:r>
                <a:rPr lang="en-US" dirty="0"/>
                <a:t> </a:t>
              </a:r>
              <a:r>
                <a:rPr lang="en-US" sz="1400" dirty="0">
                  <a:latin typeface="Arial Narrow" pitchFamily="34" charset="0"/>
                </a:rPr>
                <a:t>for the purpose of the evaluation, we define high school graduation as occurring immediately upon the completion of a student’s senior year. </a:t>
              </a:r>
            </a:p>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National Student Clearinghouse (NSC) Data - </a:t>
              </a:r>
              <a:r>
                <a:rPr lang="en-US" sz="1400" dirty="0">
                  <a:latin typeface="Arial Narrow" pitchFamily="34" charset="0"/>
                </a:rPr>
                <a:t>are data on college enrollment and persistence collected by the NSC, a non-profit organization that maintains information about college-going activity. The NSC will provide the data to the school districts, and the school districts, in turn, will provide the data (de-identified) to OMG.</a:t>
              </a:r>
              <a:endParaRPr lang="en-US" sz="1400" b="1" dirty="0">
                <a:solidFill>
                  <a:srgbClr val="006699"/>
                </a:solidFill>
                <a:latin typeface="Arial Narrow" pitchFamily="34" charset="0"/>
              </a:endParaRPr>
            </a:p>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Qualitative Data - </a:t>
              </a:r>
              <a:r>
                <a:rPr lang="en-US" sz="1400" dirty="0">
                  <a:latin typeface="Arial Narrow" pitchFamily="34" charset="0"/>
                </a:rPr>
                <a:t>include information that is difficult to measure, count, or express in numerical terms.</a:t>
              </a:r>
              <a:endParaRPr lang="en-US" sz="1400" b="1" dirty="0">
                <a:solidFill>
                  <a:srgbClr val="006699"/>
                </a:solidFill>
                <a:latin typeface="Arial Narrow" pitchFamily="34" charset="0"/>
              </a:endParaRPr>
            </a:p>
            <a:p>
              <a:pPr algn="l">
                <a:lnSpc>
                  <a:spcPct val="90000"/>
                </a:lnSpc>
                <a:spcBef>
                  <a:spcPct val="50000"/>
                </a:spcBef>
                <a:buClr>
                  <a:srgbClr val="FF9900"/>
                </a:buClr>
                <a:buSzPct val="125000"/>
                <a:buFont typeface="Wingdings" pitchFamily="2" charset="2"/>
                <a:buChar char="§"/>
              </a:pPr>
              <a:r>
                <a:rPr lang="en-US" sz="1400" b="1" dirty="0">
                  <a:solidFill>
                    <a:srgbClr val="006699"/>
                  </a:solidFill>
                  <a:latin typeface="Arial Narrow" pitchFamily="34" charset="0"/>
                </a:rPr>
                <a:t>Target Schools</a:t>
              </a:r>
              <a:r>
                <a:rPr lang="en-US" dirty="0"/>
                <a:t> </a:t>
              </a:r>
              <a:r>
                <a:rPr lang="en-US" sz="1400" b="1" dirty="0">
                  <a:solidFill>
                    <a:srgbClr val="006699"/>
                  </a:solidFill>
                  <a:latin typeface="Arial Narrow" pitchFamily="34" charset="0"/>
                </a:rPr>
                <a:t>–</a:t>
              </a:r>
              <a:r>
                <a:rPr lang="en-US" sz="1400" dirty="0">
                  <a:latin typeface="Arial Narrow" pitchFamily="34" charset="0"/>
                </a:rPr>
                <a:t> are the schools selected by the LEFs to implement CPSP in each city.</a:t>
              </a: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C033426-E041-4B06-B119-9E787D9A8FC1}" type="slidenum">
              <a:rPr lang="en-US" sz="1200">
                <a:latin typeface="Verdana" pitchFamily="34" charset="0"/>
              </a:rPr>
              <a:pPr algn="r" eaLnBrk="1" hangingPunct="1"/>
              <a:t>15</a:t>
            </a:fld>
            <a:endParaRPr lang="en-US" sz="1200">
              <a:latin typeface="Verdana" pitchFamily="34" charset="0"/>
            </a:endParaRPr>
          </a:p>
        </p:txBody>
      </p:sp>
      <p:sp>
        <p:nvSpPr>
          <p:cNvPr id="16388"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3600" b="1">
              <a:latin typeface="Arial Narrow" pitchFamily="34" charset="0"/>
            </a:endParaRPr>
          </a:p>
        </p:txBody>
      </p:sp>
      <p:sp>
        <p:nvSpPr>
          <p:cNvPr id="16389" name="Rectangle 2"/>
          <p:cNvSpPr>
            <a:spLocks noGrp="1" noChangeArrowheads="1"/>
          </p:cNvSpPr>
          <p:nvPr>
            <p:ph type="title" idx="4294967295"/>
          </p:nvPr>
        </p:nvSpPr>
        <p:spPr>
          <a:xfrm>
            <a:off x="231775" y="244475"/>
            <a:ext cx="8531225" cy="727075"/>
          </a:xfrm>
        </p:spPr>
        <p:txBody>
          <a:bodyPr/>
          <a:lstStyle/>
          <a:p>
            <a:pPr eaLnBrk="1" hangingPunct="1"/>
            <a:r>
              <a:rPr lang="en-US" sz="3600" dirty="0">
                <a:solidFill>
                  <a:schemeClr val="bg1"/>
                </a:solidFill>
                <a:latin typeface="Arial Narrow" pitchFamily="34" charset="0"/>
                <a:ea typeface="ＭＳ Ｐゴシック" pitchFamily="34" charset="-128"/>
              </a:rPr>
              <a:t>Appendix 2: Methodology</a:t>
            </a:r>
            <a:endParaRPr lang="en-US" sz="3600" dirty="0">
              <a:solidFill>
                <a:srgbClr val="FF0000"/>
              </a:solidFill>
              <a:latin typeface="Arial Narrow" pitchFamily="34" charset="0"/>
              <a:ea typeface="ＭＳ Ｐゴシック" pitchFamily="34" charset="-128"/>
            </a:endParaRPr>
          </a:p>
        </p:txBody>
      </p:sp>
      <p:sp>
        <p:nvSpPr>
          <p:cNvPr id="16390" name="Rectangle 6"/>
          <p:cNvSpPr>
            <a:spLocks noChangeArrowheads="1"/>
          </p:cNvSpPr>
          <p:nvPr/>
        </p:nvSpPr>
        <p:spPr bwMode="auto">
          <a:xfrm>
            <a:off x="685800" y="1752600"/>
            <a:ext cx="76200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p>
            <a:endParaRPr lang="en-US" b="1"/>
          </a:p>
        </p:txBody>
      </p:sp>
      <p:grpSp>
        <p:nvGrpSpPr>
          <p:cNvPr id="16391" name="Group 9"/>
          <p:cNvGrpSpPr>
            <a:grpSpLocks/>
          </p:cNvGrpSpPr>
          <p:nvPr/>
        </p:nvGrpSpPr>
        <p:grpSpPr bwMode="auto">
          <a:xfrm>
            <a:off x="152400" y="1295400"/>
            <a:ext cx="8763000" cy="5365750"/>
            <a:chOff x="96" y="870"/>
            <a:chExt cx="5520" cy="3380"/>
          </a:xfrm>
        </p:grpSpPr>
        <p:sp>
          <p:nvSpPr>
            <p:cNvPr id="16393" name="AutoShape 13"/>
            <p:cNvSpPr>
              <a:spLocks noChangeArrowheads="1"/>
            </p:cNvSpPr>
            <p:nvPr/>
          </p:nvSpPr>
          <p:spPr bwMode="auto">
            <a:xfrm>
              <a:off x="96" y="870"/>
              <a:ext cx="5520" cy="3380"/>
            </a:xfrm>
            <a:prstGeom prst="roundRect">
              <a:avLst>
                <a:gd name="adj" fmla="val 16667"/>
              </a:avLst>
            </a:prstGeom>
            <a:noFill/>
            <a:ln w="25400">
              <a:solidFill>
                <a:srgbClr val="006699"/>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l"/>
              <a:endParaRPr lang="en-US" sz="1800"/>
            </a:p>
          </p:txBody>
        </p:sp>
        <p:sp>
          <p:nvSpPr>
            <p:cNvPr id="16394" name="Text Box 7"/>
            <p:cNvSpPr txBox="1">
              <a:spLocks noChangeArrowheads="1"/>
            </p:cNvSpPr>
            <p:nvPr/>
          </p:nvSpPr>
          <p:spPr bwMode="auto">
            <a:xfrm>
              <a:off x="336" y="1004"/>
              <a:ext cx="5136"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marL="227013" indent="-227013">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l">
                <a:lnSpc>
                  <a:spcPct val="90000"/>
                </a:lnSpc>
                <a:spcBef>
                  <a:spcPct val="50000"/>
                </a:spcBef>
                <a:buClr>
                  <a:srgbClr val="FF9900"/>
                </a:buClr>
                <a:buSzPct val="125000"/>
                <a:buFont typeface="Wingdings" pitchFamily="2" charset="2"/>
                <a:buChar char="§"/>
              </a:pPr>
              <a:endParaRPr lang="en-US" sz="1400">
                <a:latin typeface="Arial Narrow" pitchFamily="34" charset="0"/>
              </a:endParaRPr>
            </a:p>
          </p:txBody>
        </p:sp>
      </p:grpSp>
      <p:sp>
        <p:nvSpPr>
          <p:cNvPr id="16392" name="Rectangle 1"/>
          <p:cNvSpPr>
            <a:spLocks noChangeArrowheads="1"/>
          </p:cNvSpPr>
          <p:nvPr/>
        </p:nvSpPr>
        <p:spPr bwMode="auto">
          <a:xfrm>
            <a:off x="647700" y="1600200"/>
            <a:ext cx="7772400" cy="3367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174625" indent="-174625" algn="l">
              <a:lnSpc>
                <a:spcPct val="90000"/>
              </a:lnSpc>
              <a:spcBef>
                <a:spcPct val="50000"/>
              </a:spcBef>
              <a:buClr>
                <a:srgbClr val="FF9900"/>
              </a:buClr>
              <a:buSzPct val="125000"/>
              <a:buFont typeface="Wingdings" pitchFamily="2" charset="2"/>
              <a:buChar char="§"/>
            </a:pPr>
            <a:r>
              <a:rPr lang="en-US" sz="1400" dirty="0">
                <a:latin typeface="Arial Narrow" pitchFamily="34" charset="0"/>
              </a:rPr>
              <a:t>All data were provided to OMG from Miami Dade County Public Schools, Office of Assessment, Research, and Data Analysis, and analyzed using SAS for Windows, v. 9.3.</a:t>
            </a:r>
          </a:p>
          <a:p>
            <a:pPr marL="173038" indent="-173038" algn="l">
              <a:lnSpc>
                <a:spcPct val="90000"/>
              </a:lnSpc>
              <a:spcBef>
                <a:spcPct val="50000"/>
              </a:spcBef>
              <a:buClr>
                <a:srgbClr val="FF9900"/>
              </a:buClr>
              <a:buSzPct val="125000"/>
              <a:buFont typeface="Wingdings" pitchFamily="2" charset="2"/>
              <a:buChar char="§"/>
            </a:pPr>
            <a:r>
              <a:rPr lang="en-US" sz="1400" dirty="0">
                <a:latin typeface="Arial Narrow" pitchFamily="34" charset="0"/>
              </a:rPr>
              <a:t>Special Education students were excluded from all analyses.</a:t>
            </a:r>
          </a:p>
          <a:p>
            <a:pPr marL="173038" indent="-173038" algn="l">
              <a:lnSpc>
                <a:spcPct val="90000"/>
              </a:lnSpc>
              <a:spcBef>
                <a:spcPct val="50000"/>
              </a:spcBef>
              <a:buClr>
                <a:srgbClr val="FF9900"/>
              </a:buClr>
              <a:buSzPct val="125000"/>
              <a:buFont typeface="Wingdings" pitchFamily="2" charset="2"/>
              <a:buChar char="§"/>
            </a:pPr>
            <a:r>
              <a:rPr lang="en-US" sz="1400" dirty="0">
                <a:latin typeface="Arial Narrow" pitchFamily="34" charset="0"/>
              </a:rPr>
              <a:t>First fall (immediate) college enrollment was defined as having enrolled in an institution of higher education on or before October 1 in the year of high school graduation.</a:t>
            </a:r>
          </a:p>
          <a:p>
            <a:pPr marL="173038" indent="-173038" algn="l">
              <a:lnSpc>
                <a:spcPct val="90000"/>
              </a:lnSpc>
              <a:spcBef>
                <a:spcPct val="50000"/>
              </a:spcBef>
              <a:buClr>
                <a:srgbClr val="FF9900"/>
              </a:buClr>
              <a:buSzPct val="125000"/>
              <a:buFont typeface="Wingdings" pitchFamily="2" charset="2"/>
              <a:buChar char="§"/>
            </a:pPr>
            <a:r>
              <a:rPr lang="en-US" sz="1400" dirty="0">
                <a:latin typeface="Arial Narrow" pitchFamily="34" charset="0"/>
              </a:rPr>
              <a:t>Second year persistence was defined as having enrolled in the first fall </a:t>
            </a:r>
            <a:r>
              <a:rPr lang="en-US" sz="1400" i="1" dirty="0">
                <a:latin typeface="Arial Narrow" pitchFamily="34" charset="0"/>
              </a:rPr>
              <a:t>and</a:t>
            </a:r>
            <a:r>
              <a:rPr lang="en-US" sz="1400" dirty="0">
                <a:latin typeface="Arial Narrow" pitchFamily="34" charset="0"/>
              </a:rPr>
              <a:t> having enrolled on or before October 1 in the year following high school graduation.</a:t>
            </a:r>
          </a:p>
          <a:p>
            <a:pPr marL="173038" indent="-173038" algn="l">
              <a:lnSpc>
                <a:spcPct val="90000"/>
              </a:lnSpc>
              <a:spcBef>
                <a:spcPct val="50000"/>
              </a:spcBef>
              <a:buClr>
                <a:srgbClr val="FF9900"/>
              </a:buClr>
              <a:buSzPct val="125000"/>
              <a:buFont typeface="Wingdings" pitchFamily="2" charset="2"/>
              <a:buChar char="§"/>
            </a:pPr>
            <a:r>
              <a:rPr lang="en-US" sz="1400" dirty="0">
                <a:latin typeface="Arial Narrow" pitchFamily="34" charset="0"/>
              </a:rPr>
              <a:t>Percentages in charts and tables were rounded and therefore may not add up to 100%.</a:t>
            </a:r>
          </a:p>
          <a:p>
            <a:pPr marL="173038" indent="-173038" algn="l">
              <a:lnSpc>
                <a:spcPct val="90000"/>
              </a:lnSpc>
              <a:spcBef>
                <a:spcPct val="50000"/>
              </a:spcBef>
              <a:buClr>
                <a:srgbClr val="FF9900"/>
              </a:buClr>
              <a:buSzPct val="125000"/>
              <a:buFont typeface="Wingdings" pitchFamily="2" charset="2"/>
              <a:buChar char="§"/>
            </a:pPr>
            <a:r>
              <a:rPr lang="en-US" sz="1400" dirty="0">
                <a:latin typeface="Arial Narrow" pitchFamily="34" charset="0"/>
              </a:rPr>
              <a:t>Ns of 10 or less in the demographic tables were not reported in order to protect students’ identities.</a:t>
            </a:r>
          </a:p>
          <a:p>
            <a:pPr marL="173038" indent="-173038" algn="l">
              <a:lnSpc>
                <a:spcPct val="90000"/>
              </a:lnSpc>
              <a:spcBef>
                <a:spcPct val="50000"/>
              </a:spcBef>
              <a:buClr>
                <a:srgbClr val="FF9900"/>
              </a:buClr>
              <a:buSzPct val="125000"/>
              <a:buFont typeface="Wingdings" pitchFamily="2" charset="2"/>
              <a:buChar char="§"/>
            </a:pPr>
            <a:r>
              <a:rPr lang="en-US" sz="1400" dirty="0">
                <a:latin typeface="Arial Narrow" pitchFamily="34" charset="0"/>
              </a:rPr>
              <a:t>All proportions and averages are weighted according to the number of students in each subgroup.</a:t>
            </a:r>
          </a:p>
          <a:p>
            <a:pPr marL="173038" indent="-173038" algn="l">
              <a:lnSpc>
                <a:spcPct val="90000"/>
              </a:lnSpc>
              <a:spcBef>
                <a:spcPct val="50000"/>
              </a:spcBef>
              <a:buClr>
                <a:srgbClr val="FF9900"/>
              </a:buClr>
              <a:buSzPct val="125000"/>
              <a:buFont typeface="Wingdings" pitchFamily="2" charset="2"/>
              <a:buChar char="§"/>
            </a:pPr>
            <a:r>
              <a:rPr lang="en-US" sz="1400" dirty="0">
                <a:latin typeface="Arial Narrow" pitchFamily="34" charset="0"/>
              </a:rPr>
              <a:t>All percentages are calculated out of the total number of students entering 12</a:t>
            </a:r>
            <a:r>
              <a:rPr lang="en-US" sz="1400" baseline="30000" dirty="0">
                <a:latin typeface="Arial Narrow" pitchFamily="34" charset="0"/>
              </a:rPr>
              <a:t>th</a:t>
            </a:r>
            <a:r>
              <a:rPr lang="en-US" sz="1400" dirty="0">
                <a:latin typeface="Arial Narrow" pitchFamily="34" charset="0"/>
              </a:rPr>
              <a:t> grade in a given year. Target School 3—a new school--did not have a graduating class in 2009; it is excluded from the 2009 analysis, along with its comparison school. See below for Ns used throughout:</a:t>
            </a:r>
          </a:p>
        </p:txBody>
      </p:sp>
      <p:graphicFrame>
        <p:nvGraphicFramePr>
          <p:cNvPr id="3" name="Table 2"/>
          <p:cNvGraphicFramePr>
            <a:graphicFrameLocks noGrp="1"/>
          </p:cNvGraphicFramePr>
          <p:nvPr>
            <p:extLst>
              <p:ext uri="{D42A27DB-BD31-4B8C-83A1-F6EECF244321}">
                <p14:modId xmlns:p14="http://schemas.microsoft.com/office/powerpoint/2010/main" val="781364222"/>
              </p:ext>
            </p:extLst>
          </p:nvPr>
        </p:nvGraphicFramePr>
        <p:xfrm>
          <a:off x="1933594" y="4994749"/>
          <a:ext cx="5068889" cy="1482251"/>
        </p:xfrm>
        <a:graphic>
          <a:graphicData uri="http://schemas.openxmlformats.org/drawingml/2006/table">
            <a:tbl>
              <a:tblPr/>
              <a:tblGrid>
                <a:gridCol w="724127">
                  <a:extLst>
                    <a:ext uri="{9D8B030D-6E8A-4147-A177-3AD203B41FA5}">
                      <a16:colId xmlns:a16="http://schemas.microsoft.com/office/drawing/2014/main" val="20000"/>
                    </a:ext>
                  </a:extLst>
                </a:gridCol>
                <a:gridCol w="724127">
                  <a:extLst>
                    <a:ext uri="{9D8B030D-6E8A-4147-A177-3AD203B41FA5}">
                      <a16:colId xmlns:a16="http://schemas.microsoft.com/office/drawing/2014/main" val="20001"/>
                    </a:ext>
                  </a:extLst>
                </a:gridCol>
                <a:gridCol w="724127">
                  <a:extLst>
                    <a:ext uri="{9D8B030D-6E8A-4147-A177-3AD203B41FA5}">
                      <a16:colId xmlns:a16="http://schemas.microsoft.com/office/drawing/2014/main" val="20002"/>
                    </a:ext>
                  </a:extLst>
                </a:gridCol>
                <a:gridCol w="724127">
                  <a:extLst>
                    <a:ext uri="{9D8B030D-6E8A-4147-A177-3AD203B41FA5}">
                      <a16:colId xmlns:a16="http://schemas.microsoft.com/office/drawing/2014/main" val="20003"/>
                    </a:ext>
                  </a:extLst>
                </a:gridCol>
                <a:gridCol w="724127">
                  <a:extLst>
                    <a:ext uri="{9D8B030D-6E8A-4147-A177-3AD203B41FA5}">
                      <a16:colId xmlns:a16="http://schemas.microsoft.com/office/drawing/2014/main" val="20004"/>
                    </a:ext>
                  </a:extLst>
                </a:gridCol>
                <a:gridCol w="724127">
                  <a:extLst>
                    <a:ext uri="{9D8B030D-6E8A-4147-A177-3AD203B41FA5}">
                      <a16:colId xmlns:a16="http://schemas.microsoft.com/office/drawing/2014/main" val="20005"/>
                    </a:ext>
                  </a:extLst>
                </a:gridCol>
                <a:gridCol w="724127">
                  <a:extLst>
                    <a:ext uri="{9D8B030D-6E8A-4147-A177-3AD203B41FA5}">
                      <a16:colId xmlns:a16="http://schemas.microsoft.com/office/drawing/2014/main" val="20006"/>
                    </a:ext>
                  </a:extLst>
                </a:gridCol>
              </a:tblGrid>
              <a:tr h="257251">
                <a:tc gridSpan="7">
                  <a:txBody>
                    <a:bodyPr/>
                    <a:lstStyle/>
                    <a:p>
                      <a:pPr algn="ctr" fontAlgn="b"/>
                      <a:r>
                        <a:rPr lang="en-US" sz="1000" b="1" i="0" u="none" strike="noStrike">
                          <a:solidFill>
                            <a:srgbClr val="000000"/>
                          </a:solidFill>
                          <a:effectLst/>
                          <a:latin typeface="Arial Narrow"/>
                        </a:rPr>
                        <a:t>Number of Students Entering 12</a:t>
                      </a:r>
                      <a:r>
                        <a:rPr lang="en-US" sz="1000" b="1" i="0" u="none" strike="noStrike" baseline="30000">
                          <a:solidFill>
                            <a:srgbClr val="000000"/>
                          </a:solidFill>
                          <a:effectLst/>
                          <a:latin typeface="Arial Narrow"/>
                        </a:rPr>
                        <a:t>th</a:t>
                      </a:r>
                      <a:r>
                        <a:rPr lang="en-US" sz="1000" b="1" i="0" u="none" strike="noStrike">
                          <a:solidFill>
                            <a:srgbClr val="000000"/>
                          </a:solidFill>
                          <a:effectLst/>
                          <a:latin typeface="Arial Narrow"/>
                        </a:rPr>
                        <a:t> Grade</a:t>
                      </a:r>
                    </a:p>
                  </a:txBody>
                  <a:tcPr marL="9525" marR="9525" marT="9525" marB="0" anchor="b">
                    <a:lnL>
                      <a:noFill/>
                    </a:lnL>
                    <a:lnR>
                      <a:noFill/>
                    </a:lnR>
                    <a:lnT>
                      <a:noFill/>
                    </a:lnT>
                    <a:lnB>
                      <a:noFill/>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45000">
                <a:tc>
                  <a:txBody>
                    <a:bodyPr/>
                    <a:lstStyle/>
                    <a:p>
                      <a:pPr algn="ctr" rtl="0" fontAlgn="ctr"/>
                      <a:r>
                        <a:rPr lang="en-US" sz="1000" b="1" i="0" u="none" strike="noStrike">
                          <a:solidFill>
                            <a:srgbClr val="000000"/>
                          </a:solidFill>
                          <a:effectLst/>
                          <a:latin typeface="Arial Narrow"/>
                        </a:rPr>
                        <a:t> </a:t>
                      </a:r>
                    </a:p>
                  </a:txBody>
                  <a:tcPr marL="9525" marR="9525" marT="9525" marB="0" anchor="ctr">
                    <a:lnL>
                      <a:noFill/>
                    </a:lnL>
                    <a:lnR>
                      <a:noFill/>
                    </a:lnR>
                    <a:lnT>
                      <a:noFill/>
                    </a:lnT>
                    <a:lnB>
                      <a:noFill/>
                    </a:lnB>
                    <a:solidFill>
                      <a:srgbClr val="D9D9D9"/>
                    </a:solidFill>
                  </a:tcPr>
                </a:tc>
                <a:tc>
                  <a:txBody>
                    <a:bodyPr/>
                    <a:lstStyle/>
                    <a:p>
                      <a:pPr algn="ctr" rtl="0" fontAlgn="ctr"/>
                      <a:r>
                        <a:rPr lang="en-US" sz="900" b="1" i="0" u="none" strike="noStrike">
                          <a:solidFill>
                            <a:srgbClr val="000000"/>
                          </a:solidFill>
                          <a:effectLst/>
                          <a:latin typeface="Arial Narrow"/>
                        </a:rPr>
                        <a:t>District</a:t>
                      </a:r>
                    </a:p>
                  </a:txBody>
                  <a:tcPr marL="9525" marR="9525" marT="9525" marB="0" anchor="ctr">
                    <a:lnL>
                      <a:noFill/>
                    </a:lnL>
                    <a:lnR>
                      <a:noFill/>
                    </a:lnR>
                    <a:lnT>
                      <a:noFill/>
                    </a:lnT>
                    <a:lnB>
                      <a:noFill/>
                    </a:lnB>
                    <a:solidFill>
                      <a:srgbClr val="D9D9D9"/>
                    </a:solidFill>
                  </a:tcPr>
                </a:tc>
                <a:tc>
                  <a:txBody>
                    <a:bodyPr/>
                    <a:lstStyle/>
                    <a:p>
                      <a:pPr algn="ctr" rtl="0" fontAlgn="ctr"/>
                      <a:r>
                        <a:rPr lang="en-US" sz="900" b="1" i="0" u="none" strike="noStrike">
                          <a:solidFill>
                            <a:srgbClr val="000000"/>
                          </a:solidFill>
                          <a:effectLst/>
                          <a:latin typeface="Arial Narrow"/>
                        </a:rPr>
                        <a:t>Target</a:t>
                      </a:r>
                    </a:p>
                  </a:txBody>
                  <a:tcPr marL="9525" marR="9525" marT="9525" marB="0" anchor="ctr">
                    <a:lnL>
                      <a:noFill/>
                    </a:lnL>
                    <a:lnR>
                      <a:noFill/>
                    </a:lnR>
                    <a:lnT>
                      <a:noFill/>
                    </a:lnT>
                    <a:lnB>
                      <a:noFill/>
                    </a:lnB>
                    <a:solidFill>
                      <a:srgbClr val="D9D9D9"/>
                    </a:solidFill>
                  </a:tcPr>
                </a:tc>
                <a:tc>
                  <a:txBody>
                    <a:bodyPr/>
                    <a:lstStyle/>
                    <a:p>
                      <a:pPr algn="ctr" rtl="0" fontAlgn="ctr"/>
                      <a:r>
                        <a:rPr lang="en-US" sz="900" b="1" i="0" u="none" strike="noStrike">
                          <a:solidFill>
                            <a:srgbClr val="000000"/>
                          </a:solidFill>
                          <a:effectLst/>
                          <a:latin typeface="Arial Narrow"/>
                        </a:rPr>
                        <a:t>Comp</a:t>
                      </a:r>
                    </a:p>
                  </a:txBody>
                  <a:tcPr marL="9525" marR="9525" marT="9525" marB="0" anchor="ctr">
                    <a:lnL>
                      <a:noFill/>
                    </a:lnL>
                    <a:lnR>
                      <a:noFill/>
                    </a:lnR>
                    <a:lnT>
                      <a:noFill/>
                    </a:lnT>
                    <a:lnB>
                      <a:noFill/>
                    </a:lnB>
                    <a:solidFill>
                      <a:srgbClr val="D9D9D9"/>
                    </a:solidFill>
                  </a:tcPr>
                </a:tc>
                <a:tc>
                  <a:txBody>
                    <a:bodyPr/>
                    <a:lstStyle/>
                    <a:p>
                      <a:pPr algn="ctr" rtl="0" fontAlgn="ctr"/>
                      <a:r>
                        <a:rPr lang="en-US" sz="900" b="1" i="0" u="none" strike="noStrike">
                          <a:solidFill>
                            <a:srgbClr val="000000"/>
                          </a:solidFill>
                          <a:effectLst/>
                          <a:latin typeface="Arial Narrow"/>
                        </a:rPr>
                        <a:t>Target 1</a:t>
                      </a:r>
                    </a:p>
                  </a:txBody>
                  <a:tcPr marL="9525" marR="9525" marT="9525" marB="0" anchor="ctr">
                    <a:lnL>
                      <a:noFill/>
                    </a:lnL>
                    <a:lnR>
                      <a:noFill/>
                    </a:lnR>
                    <a:lnT>
                      <a:noFill/>
                    </a:lnT>
                    <a:lnB>
                      <a:noFill/>
                    </a:lnB>
                    <a:solidFill>
                      <a:srgbClr val="D9D9D9"/>
                    </a:solidFill>
                  </a:tcPr>
                </a:tc>
                <a:tc>
                  <a:txBody>
                    <a:bodyPr/>
                    <a:lstStyle/>
                    <a:p>
                      <a:pPr algn="ctr" rtl="0" fontAlgn="ctr"/>
                      <a:r>
                        <a:rPr lang="en-US" sz="900" b="1" i="0" u="none" strike="noStrike">
                          <a:solidFill>
                            <a:srgbClr val="000000"/>
                          </a:solidFill>
                          <a:effectLst/>
                          <a:latin typeface="Arial Narrow"/>
                        </a:rPr>
                        <a:t>Target 2</a:t>
                      </a:r>
                    </a:p>
                  </a:txBody>
                  <a:tcPr marL="9525" marR="9525" marT="9525" marB="0" anchor="ctr">
                    <a:lnL>
                      <a:noFill/>
                    </a:lnL>
                    <a:lnR>
                      <a:noFill/>
                    </a:lnR>
                    <a:lnT>
                      <a:noFill/>
                    </a:lnT>
                    <a:lnB>
                      <a:noFill/>
                    </a:lnB>
                    <a:solidFill>
                      <a:srgbClr val="D9D9D9"/>
                    </a:solidFill>
                  </a:tcPr>
                </a:tc>
                <a:tc>
                  <a:txBody>
                    <a:bodyPr/>
                    <a:lstStyle/>
                    <a:p>
                      <a:pPr algn="ctr" rtl="0" fontAlgn="ctr"/>
                      <a:r>
                        <a:rPr lang="en-US" sz="900" b="1" i="0" u="none" strike="noStrike">
                          <a:solidFill>
                            <a:srgbClr val="000000"/>
                          </a:solidFill>
                          <a:effectLst/>
                          <a:latin typeface="Arial Narrow"/>
                        </a:rPr>
                        <a:t>Target 3</a:t>
                      </a:r>
                    </a:p>
                  </a:txBody>
                  <a:tcPr marL="9525" marR="9525" marT="9525" marB="0" anchor="ctr">
                    <a:lnL>
                      <a:noFill/>
                    </a:lnL>
                    <a:lnR>
                      <a:noFill/>
                    </a:lnR>
                    <a:lnT>
                      <a:noFill/>
                    </a:lnT>
                    <a:lnB>
                      <a:noFill/>
                    </a:lnB>
                    <a:solidFill>
                      <a:srgbClr val="D9D9D9"/>
                    </a:solidFill>
                  </a:tcPr>
                </a:tc>
                <a:extLst>
                  <a:ext uri="{0D108BD9-81ED-4DB2-BD59-A6C34878D82A}">
                    <a16:rowId xmlns:a16="http://schemas.microsoft.com/office/drawing/2014/main" val="10001"/>
                  </a:ext>
                </a:extLst>
              </a:tr>
              <a:tr h="245000">
                <a:tc>
                  <a:txBody>
                    <a:bodyPr/>
                    <a:lstStyle/>
                    <a:p>
                      <a:pPr algn="ctr" rtl="0" fontAlgn="ctr"/>
                      <a:r>
                        <a:rPr lang="en-US" sz="900" b="1" i="0" u="none" strike="noStrike">
                          <a:solidFill>
                            <a:srgbClr val="000000"/>
                          </a:solidFill>
                          <a:effectLst/>
                          <a:latin typeface="Arial Narrow"/>
                        </a:rPr>
                        <a:t>2009</a:t>
                      </a:r>
                    </a:p>
                  </a:txBody>
                  <a:tcPr marL="9525" marR="9525" marT="9525" marB="0" anchor="ctr">
                    <a:lnL>
                      <a:noFill/>
                    </a:lnL>
                    <a:lnR>
                      <a:noFill/>
                    </a:lnR>
                    <a:lnT>
                      <a:noFill/>
                    </a:lnT>
                    <a:lnB>
                      <a:noFill/>
                    </a:lnB>
                    <a:solidFill>
                      <a:srgbClr val="D9D9D9"/>
                    </a:solidFill>
                  </a:tcPr>
                </a:tc>
                <a:tc>
                  <a:txBody>
                    <a:bodyPr/>
                    <a:lstStyle/>
                    <a:p>
                      <a:pPr algn="ctr" fontAlgn="b"/>
                      <a:r>
                        <a:rPr lang="en-US" sz="900" b="0" i="0" u="none" strike="noStrike">
                          <a:solidFill>
                            <a:srgbClr val="000000"/>
                          </a:solidFill>
                          <a:effectLst/>
                          <a:latin typeface="Arial Narrow"/>
                        </a:rPr>
                        <a:t>17,748</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842</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920</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543</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299</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n/a</a:t>
                      </a:r>
                    </a:p>
                  </a:txBody>
                  <a:tcPr marL="9525" marR="9525" marT="9525" marB="0" anchor="b">
                    <a:lnL>
                      <a:noFill/>
                    </a:lnL>
                    <a:lnR>
                      <a:noFill/>
                    </a:lnR>
                    <a:lnT>
                      <a:noFill/>
                    </a:lnT>
                    <a:lnB>
                      <a:noFill/>
                    </a:lnB>
                  </a:tcPr>
                </a:tc>
                <a:extLst>
                  <a:ext uri="{0D108BD9-81ED-4DB2-BD59-A6C34878D82A}">
                    <a16:rowId xmlns:a16="http://schemas.microsoft.com/office/drawing/2014/main" val="10002"/>
                  </a:ext>
                </a:extLst>
              </a:tr>
              <a:tr h="245000">
                <a:tc>
                  <a:txBody>
                    <a:bodyPr/>
                    <a:lstStyle/>
                    <a:p>
                      <a:pPr algn="ctr" rtl="0" fontAlgn="ctr"/>
                      <a:r>
                        <a:rPr lang="en-US" sz="900" b="1" i="0" u="none" strike="noStrike">
                          <a:solidFill>
                            <a:srgbClr val="000000"/>
                          </a:solidFill>
                          <a:effectLst/>
                          <a:latin typeface="Arial Narrow"/>
                        </a:rPr>
                        <a:t>2010</a:t>
                      </a:r>
                    </a:p>
                  </a:txBody>
                  <a:tcPr marL="9525" marR="9525" marT="9525" marB="0" anchor="ctr">
                    <a:lnL>
                      <a:noFill/>
                    </a:lnL>
                    <a:lnR>
                      <a:noFill/>
                    </a:lnR>
                    <a:lnT>
                      <a:noFill/>
                    </a:lnT>
                    <a:lnB>
                      <a:noFill/>
                    </a:lnB>
                    <a:solidFill>
                      <a:srgbClr val="D9D9D9"/>
                    </a:solidFill>
                  </a:tcPr>
                </a:tc>
                <a:tc>
                  <a:txBody>
                    <a:bodyPr/>
                    <a:lstStyle/>
                    <a:p>
                      <a:pPr algn="ctr" fontAlgn="b"/>
                      <a:r>
                        <a:rPr lang="en-US" sz="900" b="0" i="0" u="none" strike="noStrike">
                          <a:solidFill>
                            <a:srgbClr val="000000"/>
                          </a:solidFill>
                          <a:effectLst/>
                          <a:latin typeface="Arial Narrow"/>
                        </a:rPr>
                        <a:t>17,790</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1,031</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1,617</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446</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353</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232</a:t>
                      </a:r>
                    </a:p>
                  </a:txBody>
                  <a:tcPr marL="9525" marR="9525" marT="9525" marB="0" anchor="b">
                    <a:lnL>
                      <a:noFill/>
                    </a:lnL>
                    <a:lnR>
                      <a:noFill/>
                    </a:lnR>
                    <a:lnT>
                      <a:noFill/>
                    </a:lnT>
                    <a:lnB>
                      <a:noFill/>
                    </a:lnB>
                  </a:tcPr>
                </a:tc>
                <a:extLst>
                  <a:ext uri="{0D108BD9-81ED-4DB2-BD59-A6C34878D82A}">
                    <a16:rowId xmlns:a16="http://schemas.microsoft.com/office/drawing/2014/main" val="10003"/>
                  </a:ext>
                </a:extLst>
              </a:tr>
              <a:tr h="245000">
                <a:tc>
                  <a:txBody>
                    <a:bodyPr/>
                    <a:lstStyle/>
                    <a:p>
                      <a:pPr algn="ctr" rtl="0" fontAlgn="ctr"/>
                      <a:r>
                        <a:rPr lang="en-US" sz="900" b="1" i="0" u="none" strike="noStrike">
                          <a:solidFill>
                            <a:srgbClr val="000000"/>
                          </a:solidFill>
                          <a:effectLst/>
                          <a:latin typeface="Arial Narrow"/>
                        </a:rPr>
                        <a:t>2011</a:t>
                      </a:r>
                    </a:p>
                  </a:txBody>
                  <a:tcPr marL="9525" marR="9525" marT="9525" marB="0" anchor="ctr">
                    <a:lnL>
                      <a:noFill/>
                    </a:lnL>
                    <a:lnR>
                      <a:noFill/>
                    </a:lnR>
                    <a:lnT>
                      <a:noFill/>
                    </a:lnT>
                    <a:lnB>
                      <a:noFill/>
                    </a:lnB>
                    <a:solidFill>
                      <a:srgbClr val="D9D9D9"/>
                    </a:solidFill>
                  </a:tcPr>
                </a:tc>
                <a:tc>
                  <a:txBody>
                    <a:bodyPr/>
                    <a:lstStyle/>
                    <a:p>
                      <a:pPr algn="ctr" fontAlgn="b"/>
                      <a:r>
                        <a:rPr lang="en-US" sz="900" b="0" i="0" u="none" strike="noStrike">
                          <a:solidFill>
                            <a:srgbClr val="000000"/>
                          </a:solidFill>
                          <a:effectLst/>
                          <a:latin typeface="Arial Narrow"/>
                        </a:rPr>
                        <a:t>18,073</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1,168</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1,500</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425</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424</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319</a:t>
                      </a:r>
                    </a:p>
                  </a:txBody>
                  <a:tcPr marL="9525" marR="9525" marT="9525" marB="0" anchor="b">
                    <a:lnL>
                      <a:noFill/>
                    </a:lnL>
                    <a:lnR>
                      <a:noFill/>
                    </a:lnR>
                    <a:lnT>
                      <a:noFill/>
                    </a:lnT>
                    <a:lnB>
                      <a:noFill/>
                    </a:lnB>
                  </a:tcPr>
                </a:tc>
                <a:extLst>
                  <a:ext uri="{0D108BD9-81ED-4DB2-BD59-A6C34878D82A}">
                    <a16:rowId xmlns:a16="http://schemas.microsoft.com/office/drawing/2014/main" val="10004"/>
                  </a:ext>
                </a:extLst>
              </a:tr>
              <a:tr h="245000">
                <a:tc>
                  <a:txBody>
                    <a:bodyPr/>
                    <a:lstStyle/>
                    <a:p>
                      <a:pPr algn="ctr" rtl="0" fontAlgn="ctr"/>
                      <a:r>
                        <a:rPr lang="en-US" sz="900" b="1" i="0" u="none" strike="noStrike">
                          <a:solidFill>
                            <a:srgbClr val="000000"/>
                          </a:solidFill>
                          <a:effectLst/>
                          <a:latin typeface="Arial Narrow"/>
                        </a:rPr>
                        <a:t>2012</a:t>
                      </a:r>
                    </a:p>
                  </a:txBody>
                  <a:tcPr marL="9525" marR="9525" marT="9525" marB="0" anchor="ctr">
                    <a:lnL>
                      <a:noFill/>
                    </a:lnL>
                    <a:lnR>
                      <a:noFill/>
                    </a:lnR>
                    <a:lnT>
                      <a:noFill/>
                    </a:lnT>
                    <a:lnB>
                      <a:noFill/>
                    </a:lnB>
                    <a:solidFill>
                      <a:srgbClr val="D9D9D9"/>
                    </a:solidFill>
                  </a:tcPr>
                </a:tc>
                <a:tc>
                  <a:txBody>
                    <a:bodyPr/>
                    <a:lstStyle/>
                    <a:p>
                      <a:pPr algn="ctr" fontAlgn="b"/>
                      <a:r>
                        <a:rPr lang="en-US" sz="900" b="0" i="0" u="none" strike="noStrike">
                          <a:solidFill>
                            <a:srgbClr val="000000"/>
                          </a:solidFill>
                          <a:effectLst/>
                          <a:latin typeface="Arial Narrow"/>
                        </a:rPr>
                        <a:t>18,511</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1,313</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1,342</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423</a:t>
                      </a:r>
                    </a:p>
                  </a:txBody>
                  <a:tcPr marL="9525" marR="9525" marT="9525" marB="0" anchor="b">
                    <a:lnL>
                      <a:noFill/>
                    </a:lnL>
                    <a:lnR>
                      <a:noFill/>
                    </a:lnR>
                    <a:lnT>
                      <a:noFill/>
                    </a:lnT>
                    <a:lnB>
                      <a:noFill/>
                    </a:lnB>
                  </a:tcPr>
                </a:tc>
                <a:tc>
                  <a:txBody>
                    <a:bodyPr/>
                    <a:lstStyle/>
                    <a:p>
                      <a:pPr algn="ctr" fontAlgn="b"/>
                      <a:r>
                        <a:rPr lang="en-US" sz="900" b="0" i="0" u="none" strike="noStrike">
                          <a:solidFill>
                            <a:srgbClr val="000000"/>
                          </a:solidFill>
                          <a:effectLst/>
                          <a:latin typeface="Arial Narrow"/>
                        </a:rPr>
                        <a:t>490</a:t>
                      </a:r>
                    </a:p>
                  </a:txBody>
                  <a:tcPr marL="9525" marR="9525" marT="9525" marB="0" anchor="b">
                    <a:lnL>
                      <a:noFill/>
                    </a:lnL>
                    <a:lnR>
                      <a:noFill/>
                    </a:lnR>
                    <a:lnT>
                      <a:noFill/>
                    </a:lnT>
                    <a:lnB>
                      <a:noFill/>
                    </a:lnB>
                  </a:tcPr>
                </a:tc>
                <a:tc>
                  <a:txBody>
                    <a:bodyPr/>
                    <a:lstStyle/>
                    <a:p>
                      <a:pPr algn="ctr" fontAlgn="b"/>
                      <a:r>
                        <a:rPr lang="en-US" sz="900" b="0" i="0" u="none" strike="noStrike" dirty="0">
                          <a:solidFill>
                            <a:srgbClr val="000000"/>
                          </a:solidFill>
                          <a:effectLst/>
                          <a:latin typeface="Arial Narrow"/>
                        </a:rPr>
                        <a:t>400</a:t>
                      </a:r>
                    </a:p>
                  </a:txBody>
                  <a:tcPr marL="9525" marR="9525" marT="9525" marB="0" anchor="b">
                    <a:lnL>
                      <a:noFill/>
                    </a:lnL>
                    <a:lnR>
                      <a:noFill/>
                    </a:lnR>
                    <a:lnT>
                      <a:noFill/>
                    </a:lnT>
                    <a:lnB>
                      <a:noFill/>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C033426-E041-4B06-B119-9E787D9A8FC1}" type="slidenum">
              <a:rPr lang="en-US" sz="1200">
                <a:latin typeface="Verdana" pitchFamily="34" charset="0"/>
              </a:rPr>
              <a:pPr algn="r" eaLnBrk="1" hangingPunct="1"/>
              <a:t>16</a:t>
            </a:fld>
            <a:endParaRPr lang="en-US" sz="1200">
              <a:latin typeface="Verdana" pitchFamily="34" charset="0"/>
            </a:endParaRPr>
          </a:p>
        </p:txBody>
      </p:sp>
      <p:sp>
        <p:nvSpPr>
          <p:cNvPr id="16388"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3600" b="1">
              <a:latin typeface="Arial Narrow" pitchFamily="34" charset="0"/>
            </a:endParaRPr>
          </a:p>
        </p:txBody>
      </p:sp>
      <p:sp>
        <p:nvSpPr>
          <p:cNvPr id="16389" name="Rectangle 2"/>
          <p:cNvSpPr>
            <a:spLocks noGrp="1" noChangeArrowheads="1"/>
          </p:cNvSpPr>
          <p:nvPr>
            <p:ph type="title" idx="4294967295"/>
          </p:nvPr>
        </p:nvSpPr>
        <p:spPr>
          <a:xfrm>
            <a:off x="231775" y="244475"/>
            <a:ext cx="8531225" cy="727075"/>
          </a:xfrm>
        </p:spPr>
        <p:txBody>
          <a:bodyPr/>
          <a:lstStyle/>
          <a:p>
            <a:pPr eaLnBrk="1" hangingPunct="1"/>
            <a:r>
              <a:rPr lang="en-US" sz="3600" dirty="0">
                <a:solidFill>
                  <a:schemeClr val="bg1"/>
                </a:solidFill>
                <a:latin typeface="Arial Narrow" pitchFamily="34" charset="0"/>
                <a:ea typeface="ＭＳ Ｐゴシック" pitchFamily="34" charset="-128"/>
              </a:rPr>
              <a:t>Appendix 3: Data Pulls and Documentation</a:t>
            </a:r>
            <a:endParaRPr lang="en-US" sz="3600" dirty="0">
              <a:solidFill>
                <a:srgbClr val="FF0000"/>
              </a:solidFill>
              <a:latin typeface="Arial Narrow" pitchFamily="34" charset="0"/>
              <a:ea typeface="ＭＳ Ｐゴシック" pitchFamily="34" charset="-128"/>
            </a:endParaRPr>
          </a:p>
        </p:txBody>
      </p:sp>
      <p:grpSp>
        <p:nvGrpSpPr>
          <p:cNvPr id="16391" name="Group 9"/>
          <p:cNvGrpSpPr>
            <a:grpSpLocks/>
          </p:cNvGrpSpPr>
          <p:nvPr/>
        </p:nvGrpSpPr>
        <p:grpSpPr bwMode="auto">
          <a:xfrm>
            <a:off x="152400" y="1295400"/>
            <a:ext cx="8763000" cy="5365750"/>
            <a:chOff x="96" y="870"/>
            <a:chExt cx="5520" cy="3380"/>
          </a:xfrm>
        </p:grpSpPr>
        <p:sp>
          <p:nvSpPr>
            <p:cNvPr id="16393" name="AutoShape 13"/>
            <p:cNvSpPr>
              <a:spLocks noChangeArrowheads="1"/>
            </p:cNvSpPr>
            <p:nvPr/>
          </p:nvSpPr>
          <p:spPr bwMode="auto">
            <a:xfrm>
              <a:off x="96" y="870"/>
              <a:ext cx="5520" cy="3380"/>
            </a:xfrm>
            <a:prstGeom prst="roundRect">
              <a:avLst>
                <a:gd name="adj" fmla="val 16667"/>
              </a:avLst>
            </a:prstGeom>
            <a:noFill/>
            <a:ln w="25400">
              <a:solidFill>
                <a:srgbClr val="006699"/>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l"/>
              <a:endParaRPr lang="en-US" sz="1800"/>
            </a:p>
          </p:txBody>
        </p:sp>
        <p:sp>
          <p:nvSpPr>
            <p:cNvPr id="16394" name="Text Box 7"/>
            <p:cNvSpPr txBox="1">
              <a:spLocks noChangeArrowheads="1"/>
            </p:cNvSpPr>
            <p:nvPr/>
          </p:nvSpPr>
          <p:spPr bwMode="auto">
            <a:xfrm>
              <a:off x="336" y="1004"/>
              <a:ext cx="5136"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marL="227013" indent="-227013">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l">
                <a:lnSpc>
                  <a:spcPct val="90000"/>
                </a:lnSpc>
                <a:spcBef>
                  <a:spcPct val="50000"/>
                </a:spcBef>
                <a:buClr>
                  <a:srgbClr val="FF9900"/>
                </a:buClr>
                <a:buSzPct val="125000"/>
                <a:buFont typeface="Wingdings" pitchFamily="2" charset="2"/>
                <a:buChar char="§"/>
              </a:pPr>
              <a:endParaRPr lang="en-US" sz="1400">
                <a:latin typeface="Arial Narrow" pitchFamily="34" charset="0"/>
              </a:endParaRPr>
            </a:p>
          </p:txBody>
        </p:sp>
      </p:grpSp>
      <p:pic>
        <p:nvPicPr>
          <p:cNvPr id="13"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44120" y="1722100"/>
            <a:ext cx="6655760" cy="387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321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latin typeface="Verdana" pitchFamily="34" charset="0"/>
            </a:endParaRPr>
          </a:p>
        </p:txBody>
      </p:sp>
      <p:sp>
        <p:nvSpPr>
          <p:cNvPr id="4099" name="Rectangle 2"/>
          <p:cNvSpPr>
            <a:spLocks noGrp="1" noChangeArrowheads="1"/>
          </p:cNvSpPr>
          <p:nvPr>
            <p:ph type="title" idx="4294967295"/>
          </p:nvPr>
        </p:nvSpPr>
        <p:spPr>
          <a:xfrm>
            <a:off x="381000" y="228600"/>
            <a:ext cx="8531225" cy="727075"/>
          </a:xfrm>
        </p:spPr>
        <p:txBody>
          <a:bodyPr/>
          <a:lstStyle/>
          <a:p>
            <a:pPr eaLnBrk="1" hangingPunct="1"/>
            <a:r>
              <a:rPr lang="en-US" sz="3600">
                <a:solidFill>
                  <a:schemeClr val="bg1"/>
                </a:solidFill>
                <a:latin typeface="Arial Narrow" pitchFamily="34" charset="0"/>
                <a:ea typeface="ＭＳ Ｐゴシック" pitchFamily="34" charset="-128"/>
              </a:rPr>
              <a:t>Introduction</a:t>
            </a:r>
            <a:r>
              <a:rPr lang="en-US" sz="3600">
                <a:solidFill>
                  <a:schemeClr val="bg1"/>
                </a:solidFill>
                <a:ea typeface="ＭＳ Ｐゴシック" pitchFamily="34" charset="-128"/>
              </a:rPr>
              <a:t> </a:t>
            </a:r>
          </a:p>
        </p:txBody>
      </p:sp>
      <p:sp>
        <p:nvSpPr>
          <p:cNvPr id="4100" name="Rectangle 86"/>
          <p:cNvSpPr>
            <a:spLocks noChangeArrowheads="1"/>
          </p:cNvSpPr>
          <p:nvPr/>
        </p:nvSpPr>
        <p:spPr bwMode="auto">
          <a:xfrm>
            <a:off x="3771900" y="2819400"/>
            <a:ext cx="1676400" cy="223838"/>
          </a:xfrm>
          <a:prstGeom prst="rect">
            <a:avLst/>
          </a:prstGeom>
          <a:solidFill>
            <a:srgbClr val="DDDDDD"/>
          </a:solidFill>
          <a:ln w="25400" algn="ctr">
            <a:solidFill>
              <a:srgbClr val="006699"/>
            </a:solidFill>
            <a:miter lim="800000"/>
            <a:headEnd/>
            <a:tailEnd/>
          </a:ln>
        </p:spPr>
        <p:txBody>
          <a:bodyPr wrap="none" lIns="45720" rIns="45720" anchor="ctr"/>
          <a:lstStyle/>
          <a:p>
            <a:r>
              <a:rPr lang="en-US" sz="1400" b="1">
                <a:latin typeface="Arial Narrow" pitchFamily="34" charset="0"/>
              </a:rPr>
              <a:t>About the Evaluation</a:t>
            </a:r>
          </a:p>
        </p:txBody>
      </p:sp>
      <p:pic>
        <p:nvPicPr>
          <p:cNvPr id="4101"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477000"/>
            <a:ext cx="32813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AutoShape 71"/>
          <p:cNvSpPr>
            <a:spLocks noChangeArrowheads="1"/>
          </p:cNvSpPr>
          <p:nvPr/>
        </p:nvSpPr>
        <p:spPr bwMode="auto">
          <a:xfrm>
            <a:off x="571500" y="5380039"/>
            <a:ext cx="8001000" cy="944562"/>
          </a:xfrm>
          <a:prstGeom prst="roundRect">
            <a:avLst>
              <a:gd name="adj" fmla="val 16667"/>
            </a:avLst>
          </a:prstGeom>
          <a:solidFill>
            <a:srgbClr val="DDDDDD"/>
          </a:solidFill>
          <a:ln w="25400">
            <a:solidFill>
              <a:srgbClr val="99CC00"/>
            </a:solidFill>
            <a:round/>
            <a:headEnd/>
            <a:tailEnd/>
          </a:ln>
        </p:spPr>
        <p:txBody>
          <a:bodyPr lIns="45720" rIns="45720" anchor="ctr"/>
          <a:lstStyle/>
          <a:p>
            <a:pPr algn="l"/>
            <a:r>
              <a:rPr lang="en-US" sz="1100" b="1" dirty="0">
                <a:solidFill>
                  <a:srgbClr val="669900"/>
                </a:solidFill>
              </a:rPr>
              <a:t>This data snapshot provides four-year trends </a:t>
            </a:r>
            <a:r>
              <a:rPr lang="en-US" sz="1100" dirty="0"/>
              <a:t>on high school graduation, and college enrollment from 2009-2012 in the District, Target, and Comparison schools. We also include three-year trends for one-year college persistence for the classes of 2009, 2010 and 2011. </a:t>
            </a:r>
            <a:r>
              <a:rPr lang="en-US" sz="1100" b="1" dirty="0"/>
              <a:t>Appendix 1 </a:t>
            </a:r>
            <a:r>
              <a:rPr lang="en-US" sz="1100" dirty="0"/>
              <a:t>provides important definitions, </a:t>
            </a:r>
            <a:r>
              <a:rPr lang="en-US" sz="1100" b="1" dirty="0"/>
              <a:t>Appendix 2 </a:t>
            </a:r>
            <a:r>
              <a:rPr lang="en-US" sz="1100" dirty="0"/>
              <a:t>provides some notes on the methodology used for this analysis, and </a:t>
            </a:r>
            <a:r>
              <a:rPr lang="en-US" sz="1100" b="1" dirty="0"/>
              <a:t>Appendix 3 </a:t>
            </a:r>
            <a:r>
              <a:rPr lang="en-US" sz="1100" dirty="0"/>
              <a:t>provides notes on the different data pulls and related documentation.</a:t>
            </a:r>
          </a:p>
        </p:txBody>
      </p:sp>
      <p:sp>
        <p:nvSpPr>
          <p:cNvPr id="4103" name="Rectangle 10"/>
          <p:cNvSpPr txBox="1">
            <a:spLocks noGrp="1" noChangeArrowheads="1"/>
          </p:cNvSpPr>
          <p:nvPr/>
        </p:nvSpPr>
        <p:spPr bwMode="auto">
          <a:xfrm>
            <a:off x="8534400" y="70104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88642ED3-BBE4-48E1-BAC1-5A73B0E7EC69}" type="slidenum">
              <a:rPr lang="en-US" sz="1200"/>
              <a:pPr algn="r" eaLnBrk="1" hangingPunct="1"/>
              <a:t>2</a:t>
            </a:fld>
            <a:endParaRPr lang="en-US" sz="1200"/>
          </a:p>
        </p:txBody>
      </p:sp>
      <p:sp>
        <p:nvSpPr>
          <p:cNvPr id="4104" name="Rectangle 86"/>
          <p:cNvSpPr>
            <a:spLocks noChangeArrowheads="1"/>
          </p:cNvSpPr>
          <p:nvPr/>
        </p:nvSpPr>
        <p:spPr bwMode="auto">
          <a:xfrm>
            <a:off x="877888" y="5203825"/>
            <a:ext cx="1828800" cy="223838"/>
          </a:xfrm>
          <a:prstGeom prst="rect">
            <a:avLst/>
          </a:prstGeom>
          <a:solidFill>
            <a:srgbClr val="DDDDDD"/>
          </a:solidFill>
          <a:ln w="25400" algn="ctr">
            <a:solidFill>
              <a:srgbClr val="99CC00"/>
            </a:solidFill>
            <a:miter lim="800000"/>
            <a:headEnd/>
            <a:tailEnd/>
          </a:ln>
        </p:spPr>
        <p:txBody>
          <a:bodyPr wrap="none" lIns="45720" rIns="45720" anchor="ctr"/>
          <a:lstStyle/>
          <a:p>
            <a:pPr algn="l"/>
            <a:r>
              <a:rPr lang="en-US" sz="1400" b="1">
                <a:latin typeface="Arial Narrow" pitchFamily="34" charset="0"/>
              </a:rPr>
              <a:t>About this Snapshot</a:t>
            </a:r>
          </a:p>
        </p:txBody>
      </p:sp>
      <p:sp>
        <p:nvSpPr>
          <p:cNvPr id="4105" name="AutoShape 71"/>
          <p:cNvSpPr>
            <a:spLocks noChangeArrowheads="1"/>
          </p:cNvSpPr>
          <p:nvPr/>
        </p:nvSpPr>
        <p:spPr bwMode="auto">
          <a:xfrm>
            <a:off x="571500" y="1346200"/>
            <a:ext cx="8001000" cy="1778000"/>
          </a:xfrm>
          <a:prstGeom prst="roundRect">
            <a:avLst>
              <a:gd name="adj" fmla="val 16667"/>
            </a:avLst>
          </a:prstGeom>
          <a:solidFill>
            <a:srgbClr val="DDDDDD"/>
          </a:solidFill>
          <a:ln w="25400">
            <a:solidFill>
              <a:srgbClr val="006699"/>
            </a:solidFill>
            <a:round/>
            <a:headEnd/>
            <a:tailEnd/>
          </a:ln>
        </p:spPr>
        <p:txBody>
          <a:bodyPr lIns="45720" rIns="45720" anchor="ctr"/>
          <a:lstStyle/>
          <a:p>
            <a:pPr algn="l"/>
            <a:r>
              <a:rPr lang="en-US" sz="1100" b="1" dirty="0">
                <a:solidFill>
                  <a:srgbClr val="006699"/>
                </a:solidFill>
              </a:rPr>
              <a:t>The Citi Postsecondary Success Program (CPSP)</a:t>
            </a:r>
            <a:r>
              <a:rPr lang="en-US" sz="1100" dirty="0"/>
              <a:t> is a five-year initiative (2009-2013) to increase access to and success in college among underrepresented students in Miami-Dade, San Francisco, and Philadelphia. CPSP supports local education funds (LEFs) in </a:t>
            </a:r>
            <a:r>
              <a:rPr lang="en-US" sz="1100" b="1" dirty="0"/>
              <a:t>leveraging programs and institutional policies </a:t>
            </a:r>
            <a:r>
              <a:rPr lang="en-US" sz="1100" dirty="0"/>
              <a:t>to create a continuum of supports for students. </a:t>
            </a:r>
            <a:r>
              <a:rPr lang="en-US" sz="1100" b="1" dirty="0"/>
              <a:t>The LEFs work in partnership </a:t>
            </a:r>
            <a:r>
              <a:rPr lang="en-US" sz="1100" dirty="0"/>
              <a:t>with the school system, higher education institutions, CBOs, the business community, and other sectors to promote systems change. CPSP’s core work in each site is </a:t>
            </a:r>
            <a:r>
              <a:rPr lang="en-US" sz="1100" b="1" dirty="0"/>
              <a:t>establishing successful pilot programs </a:t>
            </a:r>
            <a:r>
              <a:rPr lang="en-US" sz="1100" dirty="0"/>
              <a:t>to provide examples of school-wide college access and success (CAS) supports for district-wide adaptation. </a:t>
            </a:r>
            <a:r>
              <a:rPr lang="en-US" sz="1100" b="1" dirty="0"/>
              <a:t>Data collection, analysis, and dissemination </a:t>
            </a:r>
            <a:r>
              <a:rPr lang="en-US" sz="1100" dirty="0"/>
              <a:t>play a critical role in CPSP. Tracking college-related milestones—including FAFSA completion, academic achievement, course enrollment, and college application, enrollment, and persistence—helps inform partner strategy and make the case for shifts in practice and institutional policies at the district level. </a:t>
            </a:r>
          </a:p>
        </p:txBody>
      </p:sp>
      <p:sp>
        <p:nvSpPr>
          <p:cNvPr id="4106" name="Rectangle 79"/>
          <p:cNvSpPr>
            <a:spLocks noChangeArrowheads="1"/>
          </p:cNvSpPr>
          <p:nvPr/>
        </p:nvSpPr>
        <p:spPr bwMode="auto">
          <a:xfrm>
            <a:off x="877888" y="1203325"/>
            <a:ext cx="1828800" cy="223838"/>
          </a:xfrm>
          <a:prstGeom prst="rect">
            <a:avLst/>
          </a:prstGeom>
          <a:solidFill>
            <a:srgbClr val="DDDDDD"/>
          </a:solidFill>
          <a:ln w="25400" algn="ctr">
            <a:solidFill>
              <a:srgbClr val="006699"/>
            </a:solidFill>
            <a:miter lim="800000"/>
            <a:headEnd/>
            <a:tailEnd/>
          </a:ln>
        </p:spPr>
        <p:txBody>
          <a:bodyPr wrap="none" lIns="45720" rIns="45720" anchor="ctr"/>
          <a:lstStyle/>
          <a:p>
            <a:pPr algn="l"/>
            <a:r>
              <a:rPr lang="en-US" sz="1400" b="1">
                <a:latin typeface="Arial Narrow" pitchFamily="34" charset="0"/>
              </a:rPr>
              <a:t>About CPSP</a:t>
            </a:r>
          </a:p>
        </p:txBody>
      </p:sp>
      <p:sp>
        <p:nvSpPr>
          <p:cNvPr id="4107" name="AutoShape 71"/>
          <p:cNvSpPr>
            <a:spLocks noChangeArrowheads="1"/>
          </p:cNvSpPr>
          <p:nvPr/>
        </p:nvSpPr>
        <p:spPr bwMode="auto">
          <a:xfrm>
            <a:off x="571500" y="3376613"/>
            <a:ext cx="8001000" cy="1704975"/>
          </a:xfrm>
          <a:prstGeom prst="roundRect">
            <a:avLst>
              <a:gd name="adj" fmla="val 16667"/>
            </a:avLst>
          </a:prstGeom>
          <a:solidFill>
            <a:srgbClr val="DDDDDD"/>
          </a:solidFill>
          <a:ln w="25400">
            <a:solidFill>
              <a:srgbClr val="006699"/>
            </a:solidFill>
            <a:round/>
            <a:headEnd/>
            <a:tailEnd/>
          </a:ln>
        </p:spPr>
        <p:txBody>
          <a:bodyPr lIns="45720" rIns="45720" anchor="ctr"/>
          <a:lstStyle/>
          <a:p>
            <a:pPr algn="l"/>
            <a:r>
              <a:rPr lang="en-US" sz="1100" b="1" dirty="0">
                <a:solidFill>
                  <a:srgbClr val="006699"/>
                </a:solidFill>
              </a:rPr>
              <a:t>OMG is conducting a summative and formative evaluation of CPSP</a:t>
            </a:r>
            <a:r>
              <a:rPr lang="en-US" sz="1100" dirty="0"/>
              <a:t>, using </a:t>
            </a:r>
            <a:r>
              <a:rPr lang="en-US" sz="1100" b="1" dirty="0"/>
              <a:t>quantitative and qualitative </a:t>
            </a:r>
            <a:r>
              <a:rPr lang="en-US" sz="1100" dirty="0"/>
              <a:t>methods, to answer the following question: “How did CPSP impact college enrollment and second-year retention of students in the Target schools?” To answer this, OMG follows the progress of students in the classes of 2012 and 2013, including achievement of CAS milestones, academic progress, graduation, and enrollment and persistence in college. OMG compares the results of Target-school students to those of students in schools with similar characteristics (including demographics and academic achievement). Because we cannot control for a number of factors, we will not be able to say whether differences in the two groups are attributable to CPSP, but the analysis will be </a:t>
            </a:r>
            <a:r>
              <a:rPr lang="en-US" sz="1100" b="1" dirty="0"/>
              <a:t>suggestive of the effect of CPSP on Target students</a:t>
            </a:r>
            <a:r>
              <a:rPr lang="en-US" sz="1100" dirty="0"/>
              <a:t>. A Comparison of the two groups, as well as to district-wide averages, also provides context in assessing CPSP. </a:t>
            </a:r>
            <a:endParaRPr lang="en-US" sz="1100" b="1" dirty="0"/>
          </a:p>
        </p:txBody>
      </p:sp>
      <p:sp>
        <p:nvSpPr>
          <p:cNvPr id="4108" name="Rectangle 79"/>
          <p:cNvSpPr>
            <a:spLocks noChangeArrowheads="1"/>
          </p:cNvSpPr>
          <p:nvPr/>
        </p:nvSpPr>
        <p:spPr bwMode="auto">
          <a:xfrm>
            <a:off x="877888" y="3265488"/>
            <a:ext cx="1828800" cy="223837"/>
          </a:xfrm>
          <a:prstGeom prst="rect">
            <a:avLst/>
          </a:prstGeom>
          <a:solidFill>
            <a:srgbClr val="DDDDDD"/>
          </a:solidFill>
          <a:ln w="25400" algn="ctr">
            <a:solidFill>
              <a:srgbClr val="006699"/>
            </a:solidFill>
            <a:miter lim="800000"/>
            <a:headEnd/>
            <a:tailEnd/>
          </a:ln>
        </p:spPr>
        <p:txBody>
          <a:bodyPr wrap="none" lIns="45720" rIns="45720" anchor="ctr"/>
          <a:lstStyle/>
          <a:p>
            <a:pPr algn="l"/>
            <a:r>
              <a:rPr lang="en-US" sz="1400" b="1">
                <a:latin typeface="Arial Narrow" pitchFamily="34" charset="0"/>
              </a:rPr>
              <a:t>About the Evaluation</a:t>
            </a:r>
          </a:p>
        </p:txBody>
      </p:sp>
    </p:spTree>
  </p:cSld>
  <p:clrMapOvr>
    <a:masterClrMapping/>
  </p:clrMapOvr>
  <p:transition advTm="81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C033426-E041-4B06-B119-9E787D9A8FC1}" type="slidenum">
              <a:rPr lang="en-US" sz="1200">
                <a:latin typeface="Verdana" pitchFamily="34" charset="0"/>
              </a:rPr>
              <a:pPr algn="r" eaLnBrk="1" hangingPunct="1"/>
              <a:t>3</a:t>
            </a:fld>
            <a:endParaRPr lang="en-US" sz="1200">
              <a:latin typeface="Verdana" pitchFamily="34" charset="0"/>
            </a:endParaRPr>
          </a:p>
        </p:txBody>
      </p:sp>
      <p:sp>
        <p:nvSpPr>
          <p:cNvPr id="16388"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3600" b="1">
              <a:latin typeface="Arial Narrow" pitchFamily="34" charset="0"/>
            </a:endParaRPr>
          </a:p>
        </p:txBody>
      </p:sp>
      <p:sp>
        <p:nvSpPr>
          <p:cNvPr id="16389" name="Rectangle 2"/>
          <p:cNvSpPr>
            <a:spLocks noGrp="1" noChangeArrowheads="1"/>
          </p:cNvSpPr>
          <p:nvPr>
            <p:ph type="title" idx="4294967295"/>
          </p:nvPr>
        </p:nvSpPr>
        <p:spPr>
          <a:xfrm>
            <a:off x="231775" y="244475"/>
            <a:ext cx="8531225" cy="727075"/>
          </a:xfrm>
        </p:spPr>
        <p:txBody>
          <a:bodyPr/>
          <a:lstStyle/>
          <a:p>
            <a:pPr eaLnBrk="1" hangingPunct="1"/>
            <a:r>
              <a:rPr lang="en-US" sz="3600" dirty="0">
                <a:solidFill>
                  <a:schemeClr val="bg1"/>
                </a:solidFill>
                <a:latin typeface="Arial Narrow" pitchFamily="34" charset="0"/>
                <a:ea typeface="ＭＳ Ｐゴシック" pitchFamily="34" charset="-128"/>
              </a:rPr>
              <a:t>School Key</a:t>
            </a:r>
            <a:endParaRPr lang="en-US" sz="3600" dirty="0">
              <a:solidFill>
                <a:srgbClr val="FF0000"/>
              </a:solidFill>
              <a:latin typeface="Arial Narrow" pitchFamily="34" charset="0"/>
              <a:ea typeface="ＭＳ Ｐゴシック" pitchFamily="34" charset="-128"/>
            </a:endParaRPr>
          </a:p>
        </p:txBody>
      </p:sp>
      <p:sp>
        <p:nvSpPr>
          <p:cNvPr id="16390" name="Rectangle 6"/>
          <p:cNvSpPr>
            <a:spLocks noChangeArrowheads="1"/>
          </p:cNvSpPr>
          <p:nvPr/>
        </p:nvSpPr>
        <p:spPr bwMode="auto">
          <a:xfrm>
            <a:off x="685800" y="1752600"/>
            <a:ext cx="76200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p>
            <a:endParaRPr lang="en-US" b="1"/>
          </a:p>
        </p:txBody>
      </p:sp>
      <p:grpSp>
        <p:nvGrpSpPr>
          <p:cNvPr id="16391" name="Group 9"/>
          <p:cNvGrpSpPr>
            <a:grpSpLocks/>
          </p:cNvGrpSpPr>
          <p:nvPr/>
        </p:nvGrpSpPr>
        <p:grpSpPr bwMode="auto">
          <a:xfrm>
            <a:off x="152400" y="1295400"/>
            <a:ext cx="8763000" cy="5365750"/>
            <a:chOff x="96" y="870"/>
            <a:chExt cx="5520" cy="3380"/>
          </a:xfrm>
        </p:grpSpPr>
        <p:sp>
          <p:nvSpPr>
            <p:cNvPr id="16393" name="AutoShape 13"/>
            <p:cNvSpPr>
              <a:spLocks noChangeArrowheads="1"/>
            </p:cNvSpPr>
            <p:nvPr/>
          </p:nvSpPr>
          <p:spPr bwMode="auto">
            <a:xfrm>
              <a:off x="96" y="870"/>
              <a:ext cx="5520" cy="3380"/>
            </a:xfrm>
            <a:prstGeom prst="roundRect">
              <a:avLst>
                <a:gd name="adj" fmla="val 16667"/>
              </a:avLst>
            </a:prstGeom>
            <a:noFill/>
            <a:ln w="25400">
              <a:solidFill>
                <a:srgbClr val="006699"/>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l"/>
              <a:endParaRPr lang="en-US" sz="1800"/>
            </a:p>
          </p:txBody>
        </p:sp>
        <p:sp>
          <p:nvSpPr>
            <p:cNvPr id="16394" name="Text Box 7"/>
            <p:cNvSpPr txBox="1">
              <a:spLocks noChangeArrowheads="1"/>
            </p:cNvSpPr>
            <p:nvPr/>
          </p:nvSpPr>
          <p:spPr bwMode="auto">
            <a:xfrm>
              <a:off x="624" y="1004"/>
              <a:ext cx="4608"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45720" rIns="45720">
              <a:spAutoFit/>
            </a:bodyPr>
            <a:lstStyle>
              <a:lvl1pPr marL="227013" indent="-227013">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marL="0" indent="0" algn="l">
                <a:lnSpc>
                  <a:spcPct val="90000"/>
                </a:lnSpc>
                <a:spcBef>
                  <a:spcPts val="0"/>
                </a:spcBef>
                <a:buClr>
                  <a:srgbClr val="FF9900"/>
                </a:buClr>
                <a:buSzPct val="125000"/>
              </a:pPr>
              <a:r>
                <a:rPr lang="en-US" sz="1600" b="1" dirty="0">
                  <a:solidFill>
                    <a:srgbClr val="CC6600"/>
                  </a:solidFill>
                  <a:latin typeface="Arial Narrow" pitchFamily="34" charset="0"/>
                </a:rPr>
                <a:t>Note to LEF: </a:t>
              </a:r>
            </a:p>
            <a:p>
              <a:pPr marL="0" indent="0" algn="l">
                <a:lnSpc>
                  <a:spcPct val="90000"/>
                </a:lnSpc>
                <a:spcBef>
                  <a:spcPts val="0"/>
                </a:spcBef>
                <a:buClr>
                  <a:srgbClr val="FF9900"/>
                </a:buClr>
                <a:buSzPct val="125000"/>
              </a:pPr>
              <a:r>
                <a:rPr lang="en-US" sz="1600" dirty="0">
                  <a:solidFill>
                    <a:srgbClr val="CC6600"/>
                  </a:solidFill>
                  <a:latin typeface="Arial Narrow" pitchFamily="34" charset="0"/>
                </a:rPr>
                <a:t>To maintain confidentiality, consider removing this slide before sharing with external partners</a:t>
              </a:r>
              <a:endParaRPr lang="en-US" sz="1600" b="1" dirty="0">
                <a:solidFill>
                  <a:srgbClr val="CC6600"/>
                </a:solidFill>
                <a:latin typeface="Arial Narrow" pitchFamily="34" charset="0"/>
              </a:endParaRPr>
            </a:p>
          </p:txBody>
        </p:sp>
      </p:grpSp>
      <p:sp>
        <p:nvSpPr>
          <p:cNvPr id="16392" name="Rectangle 1"/>
          <p:cNvSpPr>
            <a:spLocks noChangeArrowheads="1"/>
          </p:cNvSpPr>
          <p:nvPr/>
        </p:nvSpPr>
        <p:spPr bwMode="auto">
          <a:xfrm>
            <a:off x="914400" y="2362200"/>
            <a:ext cx="7162800" cy="3674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l">
              <a:lnSpc>
                <a:spcPct val="90000"/>
              </a:lnSpc>
              <a:spcBef>
                <a:spcPct val="50000"/>
              </a:spcBef>
              <a:buClr>
                <a:srgbClr val="FF9900"/>
              </a:buClr>
              <a:buSzPct val="125000"/>
            </a:pPr>
            <a:r>
              <a:rPr lang="en-US" sz="1600" b="1" dirty="0">
                <a:latin typeface="Arial Narrow" pitchFamily="34" charset="0"/>
              </a:rPr>
              <a:t>CPSP Target Schools:</a:t>
            </a:r>
          </a:p>
          <a:p>
            <a:pPr marL="285750" indent="-285750" algn="l">
              <a:lnSpc>
                <a:spcPct val="90000"/>
              </a:lnSpc>
              <a:spcBef>
                <a:spcPct val="50000"/>
              </a:spcBef>
              <a:buClr>
                <a:srgbClr val="FF9900"/>
              </a:buClr>
              <a:buSzPct val="125000"/>
              <a:buFont typeface="Wingdings" pitchFamily="2" charset="2"/>
              <a:buChar char="§"/>
            </a:pPr>
            <a:r>
              <a:rPr lang="en-US" sz="1400" dirty="0">
                <a:latin typeface="Arial Narrow" pitchFamily="34" charset="0"/>
              </a:rPr>
              <a:t>Target 1 – </a:t>
            </a:r>
            <a:r>
              <a:rPr lang="en-US" sz="1400" dirty="0" err="1">
                <a:latin typeface="Arial Narrow" pitchFamily="34" charset="0"/>
              </a:rPr>
              <a:t>Southridge</a:t>
            </a:r>
            <a:endParaRPr lang="en-US" sz="1400" dirty="0">
              <a:latin typeface="Arial Narrow" pitchFamily="34" charset="0"/>
            </a:endParaRPr>
          </a:p>
          <a:p>
            <a:pPr marL="285750" indent="-285750" algn="l">
              <a:lnSpc>
                <a:spcPct val="90000"/>
              </a:lnSpc>
              <a:spcBef>
                <a:spcPct val="50000"/>
              </a:spcBef>
              <a:buClr>
                <a:srgbClr val="FF9900"/>
              </a:buClr>
              <a:buSzPct val="125000"/>
              <a:buFont typeface="Wingdings" pitchFamily="2" charset="2"/>
              <a:buChar char="§"/>
            </a:pPr>
            <a:r>
              <a:rPr lang="en-US" sz="1400" dirty="0">
                <a:latin typeface="Arial Narrow" pitchFamily="34" charset="0"/>
              </a:rPr>
              <a:t>Target 2 – Miami Beach</a:t>
            </a:r>
          </a:p>
          <a:p>
            <a:pPr marL="285750" indent="-285750" algn="l">
              <a:lnSpc>
                <a:spcPct val="90000"/>
              </a:lnSpc>
              <a:spcBef>
                <a:spcPct val="50000"/>
              </a:spcBef>
              <a:buClr>
                <a:srgbClr val="FF9900"/>
              </a:buClr>
              <a:buSzPct val="125000"/>
              <a:buFont typeface="Wingdings" pitchFamily="2" charset="2"/>
              <a:buChar char="§"/>
            </a:pPr>
            <a:r>
              <a:rPr lang="en-US" sz="1400" dirty="0">
                <a:latin typeface="Arial Narrow" pitchFamily="34" charset="0"/>
              </a:rPr>
              <a:t>Target 3 – Westland Hialeah</a:t>
            </a:r>
          </a:p>
          <a:p>
            <a:pPr algn="l">
              <a:lnSpc>
                <a:spcPct val="90000"/>
              </a:lnSpc>
              <a:spcBef>
                <a:spcPct val="50000"/>
              </a:spcBef>
              <a:buClr>
                <a:srgbClr val="FF9900"/>
              </a:buClr>
              <a:buSzPct val="125000"/>
            </a:pPr>
            <a:endParaRPr lang="en-US" sz="1400" dirty="0">
              <a:latin typeface="Arial Narrow" pitchFamily="34" charset="0"/>
            </a:endParaRPr>
          </a:p>
          <a:p>
            <a:pPr algn="l">
              <a:lnSpc>
                <a:spcPct val="90000"/>
              </a:lnSpc>
              <a:spcBef>
                <a:spcPct val="50000"/>
              </a:spcBef>
              <a:buClr>
                <a:srgbClr val="FF9900"/>
              </a:buClr>
              <a:buSzPct val="125000"/>
            </a:pPr>
            <a:r>
              <a:rPr lang="en-US" sz="1600" b="1" dirty="0">
                <a:latin typeface="Arial Narrow" pitchFamily="34" charset="0"/>
              </a:rPr>
              <a:t>CPSP Comparison Schools:</a:t>
            </a:r>
          </a:p>
          <a:p>
            <a:pPr marL="285750" indent="-285750" algn="l">
              <a:lnSpc>
                <a:spcPct val="90000"/>
              </a:lnSpc>
              <a:spcBef>
                <a:spcPct val="50000"/>
              </a:spcBef>
              <a:buClr>
                <a:srgbClr val="FF9900"/>
              </a:buClr>
              <a:buSzPct val="125000"/>
              <a:buFont typeface="Wingdings" pitchFamily="2" charset="2"/>
              <a:buChar char="§"/>
            </a:pPr>
            <a:r>
              <a:rPr lang="en-US" sz="1400" dirty="0">
                <a:latin typeface="Arial Narrow" pitchFamily="34" charset="0"/>
              </a:rPr>
              <a:t>Homestead</a:t>
            </a:r>
          </a:p>
          <a:p>
            <a:pPr marL="285750" indent="-285750" algn="l">
              <a:lnSpc>
                <a:spcPct val="90000"/>
              </a:lnSpc>
              <a:spcBef>
                <a:spcPct val="50000"/>
              </a:spcBef>
              <a:buClr>
                <a:srgbClr val="FF9900"/>
              </a:buClr>
              <a:buSzPct val="125000"/>
              <a:buFont typeface="Wingdings" pitchFamily="2" charset="2"/>
              <a:buChar char="§"/>
            </a:pPr>
            <a:r>
              <a:rPr lang="en-US" sz="1400" dirty="0">
                <a:latin typeface="Arial Narrow" pitchFamily="34" charset="0"/>
              </a:rPr>
              <a:t>Miami</a:t>
            </a:r>
          </a:p>
          <a:p>
            <a:pPr marL="285750" indent="-285750" algn="l">
              <a:lnSpc>
                <a:spcPct val="90000"/>
              </a:lnSpc>
              <a:spcBef>
                <a:spcPct val="50000"/>
              </a:spcBef>
              <a:buClr>
                <a:srgbClr val="FF9900"/>
              </a:buClr>
              <a:buSzPct val="125000"/>
              <a:buFont typeface="Wingdings" pitchFamily="2" charset="2"/>
              <a:buChar char="§"/>
            </a:pPr>
            <a:r>
              <a:rPr lang="en-US" sz="1400" dirty="0">
                <a:latin typeface="Arial Narrow" pitchFamily="34" charset="0"/>
              </a:rPr>
              <a:t>Hialeah</a:t>
            </a:r>
          </a:p>
          <a:p>
            <a:pPr algn="l">
              <a:lnSpc>
                <a:spcPct val="90000"/>
              </a:lnSpc>
              <a:spcBef>
                <a:spcPct val="50000"/>
              </a:spcBef>
              <a:buClr>
                <a:srgbClr val="FF9900"/>
              </a:buClr>
              <a:buSzPct val="125000"/>
            </a:pPr>
            <a:endParaRPr lang="en-US" sz="1400" dirty="0">
              <a:latin typeface="Arial Narrow" pitchFamily="34" charset="0"/>
            </a:endParaRPr>
          </a:p>
          <a:p>
            <a:pPr algn="l">
              <a:lnSpc>
                <a:spcPct val="90000"/>
              </a:lnSpc>
              <a:spcBef>
                <a:spcPct val="50000"/>
              </a:spcBef>
              <a:buClr>
                <a:srgbClr val="FF9900"/>
              </a:buClr>
              <a:buSzPct val="125000"/>
            </a:pPr>
            <a:endParaRPr lang="en-US" sz="1400" dirty="0">
              <a:latin typeface="Arial Narrow" pitchFamily="34" charset="0"/>
            </a:endParaRPr>
          </a:p>
          <a:p>
            <a:pPr marL="285750" indent="-285750" algn="l">
              <a:lnSpc>
                <a:spcPct val="90000"/>
              </a:lnSpc>
              <a:spcBef>
                <a:spcPct val="50000"/>
              </a:spcBef>
              <a:buClr>
                <a:srgbClr val="FF9900"/>
              </a:buClr>
              <a:buSzPct val="125000"/>
              <a:buFont typeface="Wingdings" pitchFamily="2" charset="2"/>
              <a:buChar char="§"/>
            </a:pPr>
            <a:endParaRPr lang="en-US" sz="1400" dirty="0">
              <a:latin typeface="Arial Narrow" pitchFamily="34" charset="0"/>
            </a:endParaRPr>
          </a:p>
        </p:txBody>
      </p:sp>
    </p:spTree>
    <p:extLst>
      <p:ext uri="{BB962C8B-B14F-4D97-AF65-F5344CB8AC3E}">
        <p14:creationId xmlns:p14="http://schemas.microsoft.com/office/powerpoint/2010/main" val="749240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latin typeface="Verdana" pitchFamily="34" charset="0"/>
            </a:endParaRPr>
          </a:p>
        </p:txBody>
      </p:sp>
      <p:sp>
        <p:nvSpPr>
          <p:cNvPr id="5123" name="Rectangle 2"/>
          <p:cNvSpPr>
            <a:spLocks noGrp="1" noChangeArrowheads="1"/>
          </p:cNvSpPr>
          <p:nvPr>
            <p:ph type="title" idx="4294967295"/>
          </p:nvPr>
        </p:nvSpPr>
        <p:spPr>
          <a:xfrm>
            <a:off x="381000" y="228600"/>
            <a:ext cx="8531225" cy="727075"/>
          </a:xfrm>
        </p:spPr>
        <p:txBody>
          <a:bodyPr/>
          <a:lstStyle/>
          <a:p>
            <a:pPr eaLnBrk="1" hangingPunct="1"/>
            <a:r>
              <a:rPr lang="en-US" sz="3600" dirty="0">
                <a:solidFill>
                  <a:schemeClr val="bg1"/>
                </a:solidFill>
                <a:latin typeface="Arial Narrow" pitchFamily="34" charset="0"/>
                <a:ea typeface="ＭＳ Ｐゴシック" pitchFamily="34" charset="-128"/>
              </a:rPr>
              <a:t>Key Findings: Graduation and Enrollment</a:t>
            </a:r>
            <a:endParaRPr lang="en-US" sz="3600" dirty="0">
              <a:solidFill>
                <a:schemeClr val="bg1"/>
              </a:solidFill>
              <a:ea typeface="ＭＳ Ｐゴシック" pitchFamily="34" charset="-128"/>
            </a:endParaRPr>
          </a:p>
        </p:txBody>
      </p:sp>
      <p:sp>
        <p:nvSpPr>
          <p:cNvPr id="5124" name="Rectangle 86"/>
          <p:cNvSpPr>
            <a:spLocks noChangeArrowheads="1"/>
          </p:cNvSpPr>
          <p:nvPr/>
        </p:nvSpPr>
        <p:spPr bwMode="auto">
          <a:xfrm>
            <a:off x="3771900" y="2819400"/>
            <a:ext cx="1676400" cy="223838"/>
          </a:xfrm>
          <a:prstGeom prst="rect">
            <a:avLst/>
          </a:prstGeom>
          <a:solidFill>
            <a:srgbClr val="DDDDDD"/>
          </a:solidFill>
          <a:ln w="25400" algn="ctr">
            <a:solidFill>
              <a:srgbClr val="006699"/>
            </a:solidFill>
            <a:miter lim="800000"/>
            <a:headEnd/>
            <a:tailEnd/>
          </a:ln>
        </p:spPr>
        <p:txBody>
          <a:bodyPr wrap="none" lIns="45720" rIns="45720" anchor="ctr"/>
          <a:lstStyle/>
          <a:p>
            <a:r>
              <a:rPr lang="en-US" sz="1400" b="1">
                <a:latin typeface="Arial Narrow" pitchFamily="34" charset="0"/>
              </a:rPr>
              <a:t>About the Evaluation</a:t>
            </a:r>
          </a:p>
        </p:txBody>
      </p:sp>
      <p:pic>
        <p:nvPicPr>
          <p:cNvPr id="5125"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477000"/>
            <a:ext cx="32813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txBox="1">
            <a:spLocks noGrp="1" noChangeArrowheads="1"/>
          </p:cNvSpPr>
          <p:nvPr/>
        </p:nvSpPr>
        <p:spPr bwMode="auto">
          <a:xfrm>
            <a:off x="8534400" y="70104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FE8D6FA-1136-46DC-A7DE-CF6B66BA1075}" type="slidenum">
              <a:rPr lang="en-US" sz="1200"/>
              <a:pPr algn="r" eaLnBrk="1" hangingPunct="1"/>
              <a:t>4</a:t>
            </a:fld>
            <a:endParaRPr lang="en-US" sz="1200"/>
          </a:p>
        </p:txBody>
      </p:sp>
      <p:sp>
        <p:nvSpPr>
          <p:cNvPr id="4105" name="AutoShape 71"/>
          <p:cNvSpPr>
            <a:spLocks noChangeArrowheads="1"/>
          </p:cNvSpPr>
          <p:nvPr/>
        </p:nvSpPr>
        <p:spPr bwMode="auto">
          <a:xfrm>
            <a:off x="680049" y="1094655"/>
            <a:ext cx="7888224" cy="5636419"/>
          </a:xfrm>
          <a:prstGeom prst="roundRect">
            <a:avLst>
              <a:gd name="adj" fmla="val 16667"/>
            </a:avLst>
          </a:prstGeom>
          <a:solidFill>
            <a:srgbClr val="DDDDDD"/>
          </a:solidFill>
          <a:ln w="25400">
            <a:solidFill>
              <a:srgbClr val="006699"/>
            </a:solidFill>
            <a:round/>
            <a:headEnd/>
            <a:tailEnd/>
          </a:ln>
        </p:spPr>
        <p:txBody>
          <a:bodyPr lIns="45720" rIns="45720"/>
          <a:lstStyle/>
          <a:p>
            <a:pPr lvl="0" algn="l">
              <a:defRPr/>
            </a:pPr>
            <a:r>
              <a:rPr lang="en-US" sz="1200" b="1" dirty="0">
                <a:solidFill>
                  <a:srgbClr val="CC6600"/>
                </a:solidFill>
                <a:latin typeface="Arial Narrow" pitchFamily="34" charset="0"/>
              </a:rPr>
              <a:t>High School Graduation Four Year Trends: 2009 to 2012*</a:t>
            </a:r>
          </a:p>
          <a:p>
            <a:pPr marL="171450" indent="-171450" algn="l">
              <a:buFont typeface="Arial" pitchFamily="34" charset="0"/>
              <a:buChar char="•"/>
              <a:defRPr/>
            </a:pPr>
            <a:r>
              <a:rPr lang="en-US" sz="1100" b="1" dirty="0">
                <a:solidFill>
                  <a:srgbClr val="000000"/>
                </a:solidFill>
                <a:latin typeface="Arial Narrow" pitchFamily="34" charset="0"/>
              </a:rPr>
              <a:t>12</a:t>
            </a:r>
            <a:r>
              <a:rPr lang="en-US" sz="1100" b="1" baseline="30000" dirty="0">
                <a:solidFill>
                  <a:srgbClr val="000000"/>
                </a:solidFill>
                <a:latin typeface="Arial Narrow" pitchFamily="34" charset="0"/>
              </a:rPr>
              <a:t>th</a:t>
            </a:r>
            <a:r>
              <a:rPr lang="en-US" sz="1100" b="1" dirty="0">
                <a:solidFill>
                  <a:srgbClr val="000000"/>
                </a:solidFill>
                <a:latin typeface="Arial Narrow" pitchFamily="34" charset="0"/>
              </a:rPr>
              <a:t> grade high school graduation trends were similar for the district overall, target schools, and comparison schools. </a:t>
            </a:r>
            <a:r>
              <a:rPr lang="en-US" sz="1100" dirty="0">
                <a:solidFill>
                  <a:srgbClr val="000000"/>
                </a:solidFill>
                <a:latin typeface="Arial Narrow" pitchFamily="34" charset="0"/>
              </a:rPr>
              <a:t>For all groups of schools, graduation rates increased from 2009-2011; the increase in those years was largest among target schools. Rates declined in 2012, likely a result of stricter graduation requirements that went into effect in the 2011-12 school year. Between 2009 and 2012, 12</a:t>
            </a:r>
            <a:r>
              <a:rPr lang="en-US" sz="1100" baseline="30000" dirty="0">
                <a:solidFill>
                  <a:srgbClr val="000000"/>
                </a:solidFill>
                <a:latin typeface="Arial Narrow" pitchFamily="34" charset="0"/>
              </a:rPr>
              <a:t>th</a:t>
            </a:r>
            <a:r>
              <a:rPr lang="en-US" sz="1100" dirty="0">
                <a:solidFill>
                  <a:srgbClr val="000000"/>
                </a:solidFill>
                <a:latin typeface="Arial Narrow" pitchFamily="34" charset="0"/>
              </a:rPr>
              <a:t> grade high school graduation rates among CPSP target schools went up by 12% (from 78% to 87%); started and ended for the overall district around 85%; and increased for comparison schools by 10% (from 83% to 91%). </a:t>
            </a:r>
            <a:r>
              <a:rPr lang="en-US" sz="1100" b="1" dirty="0">
                <a:solidFill>
                  <a:srgbClr val="000000"/>
                </a:solidFill>
                <a:latin typeface="Arial Narrow" pitchFamily="34" charset="0"/>
              </a:rPr>
              <a:t>(Fig. 1, p. 7)</a:t>
            </a:r>
          </a:p>
          <a:p>
            <a:pPr lvl="0" algn="l">
              <a:defRPr/>
            </a:pPr>
            <a:r>
              <a:rPr lang="en-US" sz="1100" dirty="0">
                <a:solidFill>
                  <a:srgbClr val="000000"/>
                </a:solidFill>
                <a:latin typeface="Arial Narrow" pitchFamily="34" charset="0"/>
              </a:rPr>
              <a:t> </a:t>
            </a:r>
            <a:endParaRPr lang="en-US" sz="1050" b="1" dirty="0">
              <a:solidFill>
                <a:srgbClr val="000000"/>
              </a:solidFill>
              <a:latin typeface="Arial Narrow" pitchFamily="34" charset="0"/>
            </a:endParaRPr>
          </a:p>
          <a:p>
            <a:pPr marL="171450" lvl="0" indent="-171450" algn="l">
              <a:buFont typeface="Arial" pitchFamily="34" charset="0"/>
              <a:buChar char="•"/>
              <a:defRPr/>
            </a:pPr>
            <a:r>
              <a:rPr lang="en-US" sz="1100" b="1" dirty="0">
                <a:solidFill>
                  <a:srgbClr val="000000"/>
                </a:solidFill>
                <a:latin typeface="Arial Narrow" pitchFamily="34" charset="0"/>
              </a:rPr>
              <a:t>12</a:t>
            </a:r>
            <a:r>
              <a:rPr lang="en-US" sz="1100" b="1" baseline="30000" dirty="0">
                <a:solidFill>
                  <a:srgbClr val="000000"/>
                </a:solidFill>
                <a:latin typeface="Arial Narrow" pitchFamily="34" charset="0"/>
              </a:rPr>
              <a:t>th</a:t>
            </a:r>
            <a:r>
              <a:rPr lang="en-US" sz="1100" b="1" dirty="0">
                <a:solidFill>
                  <a:srgbClr val="000000"/>
                </a:solidFill>
                <a:latin typeface="Arial Narrow" pitchFamily="34" charset="0"/>
              </a:rPr>
              <a:t> grade graduation rates among individual target schools varied over the four years: two schools saw an overall decline, while one saw a 14% increase. </a:t>
            </a:r>
            <a:r>
              <a:rPr lang="en-US" sz="1100" dirty="0">
                <a:solidFill>
                  <a:srgbClr val="000000"/>
                </a:solidFill>
                <a:latin typeface="Arial Narrow" pitchFamily="34" charset="0"/>
              </a:rPr>
              <a:t>Target school 1 experienced a 14% increase in graduation rates between 2009 and 2012 (from 70% to 80%), after experiencing a peak at 98% in 2011. Target school 2 saw a 3% decrease, from 93% in 2009 to 90% in 2012, with a peak in 2011 of 96%. Target school 3 experienced a 9% decline from 98% in 2010 to 90% in 2012. </a:t>
            </a:r>
            <a:r>
              <a:rPr lang="en-US" sz="1100" b="1" dirty="0">
                <a:solidFill>
                  <a:srgbClr val="000000"/>
                </a:solidFill>
                <a:latin typeface="Arial Narrow" pitchFamily="34" charset="0"/>
              </a:rPr>
              <a:t>(Fig. 4, p. 8) </a:t>
            </a:r>
          </a:p>
          <a:p>
            <a:pPr lvl="0" algn="l">
              <a:defRPr/>
            </a:pPr>
            <a:endParaRPr lang="en-US" sz="1100" b="1" dirty="0">
              <a:solidFill>
                <a:srgbClr val="CC6600"/>
              </a:solidFill>
              <a:latin typeface="Arial Narrow" pitchFamily="34" charset="0"/>
            </a:endParaRPr>
          </a:p>
          <a:p>
            <a:pPr lvl="0" algn="l">
              <a:defRPr/>
            </a:pPr>
            <a:r>
              <a:rPr lang="en-US" sz="1100" dirty="0">
                <a:solidFill>
                  <a:srgbClr val="000000"/>
                </a:solidFill>
                <a:latin typeface="Arial Narrow" pitchFamily="34" charset="0"/>
              </a:rPr>
              <a:t> </a:t>
            </a:r>
            <a:r>
              <a:rPr lang="en-US" sz="1200" b="1" dirty="0">
                <a:solidFill>
                  <a:srgbClr val="CC6600"/>
                </a:solidFill>
                <a:latin typeface="Arial Narrow" pitchFamily="34" charset="0"/>
              </a:rPr>
              <a:t>College Enrollment Four Year Trends: 2009 to 2012*</a:t>
            </a:r>
          </a:p>
          <a:p>
            <a:pPr marL="171450" lvl="0" indent="-171450" algn="l">
              <a:buFont typeface="Arial" pitchFamily="34" charset="0"/>
              <a:buChar char="•"/>
              <a:defRPr/>
            </a:pPr>
            <a:r>
              <a:rPr lang="en-US" sz="1100" b="1" dirty="0">
                <a:solidFill>
                  <a:srgbClr val="000000"/>
                </a:solidFill>
                <a:latin typeface="Arial Narrow" pitchFamily="34" charset="0"/>
              </a:rPr>
              <a:t>Target schools on average increased college enrollment rates by 34% over the four years. </a:t>
            </a:r>
            <a:r>
              <a:rPr lang="en-US" sz="1100" dirty="0">
                <a:solidFill>
                  <a:srgbClr val="000000"/>
                </a:solidFill>
                <a:latin typeface="Arial Narrow" pitchFamily="34" charset="0"/>
              </a:rPr>
              <a:t>Average college enrollment among CPSP target schools increased from 35% in 2009 to 47% in 2012. College enrollment remained fairly steady over this period both for district schools (from 51% in 2009 to 53% in 2012, with a peak at 56% in 2011) and comparison schools (44% in 2009 to 45% in 2012, with a peak at 47% in 2011). </a:t>
            </a:r>
            <a:r>
              <a:rPr lang="en-US" sz="1100" b="1" dirty="0">
                <a:solidFill>
                  <a:srgbClr val="000000"/>
                </a:solidFill>
                <a:latin typeface="Arial Narrow" pitchFamily="34" charset="0"/>
              </a:rPr>
              <a:t>(Fig. 2, p. 7)</a:t>
            </a:r>
          </a:p>
          <a:p>
            <a:pPr marL="171450" lvl="0" indent="-171450" algn="l">
              <a:buFont typeface="Arial" pitchFamily="34" charset="0"/>
              <a:buChar char="•"/>
              <a:defRPr/>
            </a:pPr>
            <a:endParaRPr lang="en-US" sz="1100" b="1" dirty="0">
              <a:solidFill>
                <a:srgbClr val="000000"/>
              </a:solidFill>
              <a:latin typeface="Arial Narrow" pitchFamily="34" charset="0"/>
            </a:endParaRPr>
          </a:p>
          <a:p>
            <a:pPr marL="171450" lvl="0" indent="-171450" algn="l">
              <a:buFont typeface="Arial" pitchFamily="34" charset="0"/>
              <a:buChar char="•"/>
              <a:defRPr/>
            </a:pPr>
            <a:r>
              <a:rPr lang="en-US" sz="1100" b="1" dirty="0">
                <a:solidFill>
                  <a:srgbClr val="000000"/>
                </a:solidFill>
                <a:latin typeface="Arial Narrow" pitchFamily="34" charset="0"/>
              </a:rPr>
              <a:t>Target schools narrowed their college enrollment gap with the district overall by over two-thirds during the course of CPSP. </a:t>
            </a:r>
            <a:r>
              <a:rPr lang="en-US" sz="1100" dirty="0">
                <a:solidFill>
                  <a:srgbClr val="000000"/>
                </a:solidFill>
                <a:latin typeface="Arial Narrow" pitchFamily="34" charset="0"/>
              </a:rPr>
              <a:t>While, in 2009, college enrollment among target schools was 46% lower than the district’s (35% versus 51%), the difference had narrowed to just 13% by 2012 (47% versus 53%). 2012, CPSP target schools (on average) trailed the district in college enrollment by 13% (47% enrollment among target schools versus 53% among district schools overall). Comparison schools’ gap with the district increased between 2009 and 2012, from 13% to 18%. </a:t>
            </a:r>
            <a:r>
              <a:rPr lang="en-US" sz="1100" b="1" dirty="0">
                <a:solidFill>
                  <a:srgbClr val="000000"/>
                </a:solidFill>
                <a:latin typeface="Arial Narrow" pitchFamily="34" charset="0"/>
              </a:rPr>
              <a:t>(Fig. 2, p. 7)</a:t>
            </a:r>
          </a:p>
          <a:p>
            <a:pPr marL="171450" lvl="0" indent="-171450" algn="l">
              <a:buFont typeface="Arial" pitchFamily="34" charset="0"/>
              <a:buChar char="•"/>
              <a:defRPr/>
            </a:pPr>
            <a:endParaRPr lang="en-US" sz="1100" b="1" dirty="0">
              <a:solidFill>
                <a:srgbClr val="000000"/>
              </a:solidFill>
              <a:latin typeface="Arial Narrow" pitchFamily="34" charset="0"/>
            </a:endParaRPr>
          </a:p>
          <a:p>
            <a:pPr marL="171450" lvl="0" indent="-171450" algn="l">
              <a:buFont typeface="Arial" pitchFamily="34" charset="0"/>
              <a:buChar char="•"/>
              <a:defRPr/>
            </a:pPr>
            <a:r>
              <a:rPr lang="en-US" sz="1100" b="1" dirty="0">
                <a:solidFill>
                  <a:srgbClr val="000000"/>
                </a:solidFill>
                <a:latin typeface="Arial Narrow" pitchFamily="34" charset="0"/>
              </a:rPr>
              <a:t>College enrollment rates among individual target schools increased over the four years, although rates at two schools peaked in 2011 and then declined in 2012. </a:t>
            </a:r>
            <a:r>
              <a:rPr lang="en-US" sz="1100" dirty="0">
                <a:solidFill>
                  <a:srgbClr val="000000"/>
                </a:solidFill>
                <a:latin typeface="Arial Narrow" pitchFamily="34" charset="0"/>
              </a:rPr>
              <a:t>CPSP target school 1 saw a 20% increase in college enrollment rates between 2009 and 2012 (30% to 36%). Similarly, target school 3 experienced an 11% increase in college enrollment (from 46% in 2010 to 51% in 2012). Both target school 1 and 3 experienced a drop off in enrollment rates between 2011 and 2012. College enrollment rates in target school 2 increased each of the four years, rising by 23% over the course of the initiative (from 43% in 2009 to 53% in 2012). </a:t>
            </a:r>
            <a:r>
              <a:rPr lang="en-US" sz="1100" b="1" dirty="0">
                <a:solidFill>
                  <a:srgbClr val="000000"/>
                </a:solidFill>
                <a:latin typeface="Arial Narrow" pitchFamily="34" charset="0"/>
              </a:rPr>
              <a:t>(Fig. 5, p. 8)</a:t>
            </a:r>
          </a:p>
          <a:p>
            <a:pPr algn="l">
              <a:defRPr/>
            </a:pPr>
            <a:endParaRPr lang="en-US" sz="1100" i="1" dirty="0">
              <a:latin typeface="Arial Narrow" pitchFamily="34" charset="0"/>
            </a:endParaRPr>
          </a:p>
          <a:p>
            <a:pPr algn="l">
              <a:defRPr/>
            </a:pPr>
            <a:r>
              <a:rPr lang="en-US" sz="1100" b="1" i="1" dirty="0">
                <a:solidFill>
                  <a:srgbClr val="CC6600"/>
                </a:solidFill>
                <a:latin typeface="Arial Narrow" pitchFamily="34" charset="0"/>
              </a:rPr>
              <a:t>         *Note: as a new school, target school 3 has only three years of enrollment data: 2010 to 2012) </a:t>
            </a:r>
            <a:r>
              <a:rPr lang="en-US" sz="1100" i="1" dirty="0">
                <a:latin typeface="Arial Narrow" pitchFamily="34" charset="0"/>
              </a:rPr>
              <a:t>                          </a:t>
            </a:r>
          </a:p>
          <a:p>
            <a:pPr marL="171450" indent="-171450" algn="l">
              <a:buFont typeface="Arial" pitchFamily="34" charset="0"/>
              <a:buChar char="•"/>
              <a:defRPr/>
            </a:pPr>
            <a:endParaRPr lang="en-US" sz="1100" dirty="0">
              <a:latin typeface="Arial Narrow" pitchFamily="34" charset="0"/>
            </a:endParaRPr>
          </a:p>
        </p:txBody>
      </p:sp>
    </p:spTree>
    <p:extLst>
      <p:ext uri="{BB962C8B-B14F-4D97-AF65-F5344CB8AC3E}">
        <p14:creationId xmlns:p14="http://schemas.microsoft.com/office/powerpoint/2010/main" val="1517622392"/>
      </p:ext>
    </p:extLst>
  </p:cSld>
  <p:clrMapOvr>
    <a:masterClrMapping/>
  </p:clrMapOvr>
  <p:transition advTm="81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latin typeface="Verdana" pitchFamily="34" charset="0"/>
            </a:endParaRPr>
          </a:p>
        </p:txBody>
      </p:sp>
      <p:sp>
        <p:nvSpPr>
          <p:cNvPr id="5123" name="Rectangle 2"/>
          <p:cNvSpPr>
            <a:spLocks noGrp="1" noChangeArrowheads="1"/>
          </p:cNvSpPr>
          <p:nvPr>
            <p:ph type="title" idx="4294967295"/>
          </p:nvPr>
        </p:nvSpPr>
        <p:spPr>
          <a:xfrm>
            <a:off x="381000" y="228600"/>
            <a:ext cx="8531225" cy="727075"/>
          </a:xfrm>
        </p:spPr>
        <p:txBody>
          <a:bodyPr/>
          <a:lstStyle/>
          <a:p>
            <a:pPr eaLnBrk="1" hangingPunct="1"/>
            <a:r>
              <a:rPr lang="en-US" sz="3600" dirty="0">
                <a:solidFill>
                  <a:schemeClr val="bg1"/>
                </a:solidFill>
                <a:latin typeface="Arial Narrow" pitchFamily="34" charset="0"/>
                <a:ea typeface="ＭＳ Ｐゴシック" pitchFamily="34" charset="-128"/>
              </a:rPr>
              <a:t>Key Findings: Enrollment by Demographics</a:t>
            </a:r>
            <a:endParaRPr lang="en-US" sz="3600" dirty="0">
              <a:solidFill>
                <a:schemeClr val="bg1"/>
              </a:solidFill>
              <a:ea typeface="ＭＳ Ｐゴシック" pitchFamily="34" charset="-128"/>
            </a:endParaRPr>
          </a:p>
        </p:txBody>
      </p:sp>
      <p:sp>
        <p:nvSpPr>
          <p:cNvPr id="5124" name="Rectangle 86"/>
          <p:cNvSpPr>
            <a:spLocks noChangeArrowheads="1"/>
          </p:cNvSpPr>
          <p:nvPr/>
        </p:nvSpPr>
        <p:spPr bwMode="auto">
          <a:xfrm>
            <a:off x="3771900" y="2819400"/>
            <a:ext cx="1676400" cy="223838"/>
          </a:xfrm>
          <a:prstGeom prst="rect">
            <a:avLst/>
          </a:prstGeom>
          <a:solidFill>
            <a:srgbClr val="DDDDDD"/>
          </a:solidFill>
          <a:ln w="25400" algn="ctr">
            <a:solidFill>
              <a:srgbClr val="006699"/>
            </a:solidFill>
            <a:miter lim="800000"/>
            <a:headEnd/>
            <a:tailEnd/>
          </a:ln>
        </p:spPr>
        <p:txBody>
          <a:bodyPr wrap="none" lIns="45720" rIns="45720" anchor="ctr"/>
          <a:lstStyle/>
          <a:p>
            <a:r>
              <a:rPr lang="en-US" sz="1400" b="1">
                <a:latin typeface="Arial Narrow" pitchFamily="34" charset="0"/>
              </a:rPr>
              <a:t>About the Evaluation</a:t>
            </a:r>
          </a:p>
        </p:txBody>
      </p:sp>
      <p:pic>
        <p:nvPicPr>
          <p:cNvPr id="5125"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477000"/>
            <a:ext cx="32813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txBox="1">
            <a:spLocks noGrp="1" noChangeArrowheads="1"/>
          </p:cNvSpPr>
          <p:nvPr/>
        </p:nvSpPr>
        <p:spPr bwMode="auto">
          <a:xfrm>
            <a:off x="8534400" y="70104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FE8D6FA-1136-46DC-A7DE-CF6B66BA1075}" type="slidenum">
              <a:rPr lang="en-US" sz="1200"/>
              <a:pPr algn="r" eaLnBrk="1" hangingPunct="1"/>
              <a:t>5</a:t>
            </a:fld>
            <a:endParaRPr lang="en-US" sz="1200"/>
          </a:p>
        </p:txBody>
      </p:sp>
      <p:sp>
        <p:nvSpPr>
          <p:cNvPr id="4105" name="AutoShape 71"/>
          <p:cNvSpPr>
            <a:spLocks noChangeArrowheads="1"/>
          </p:cNvSpPr>
          <p:nvPr/>
        </p:nvSpPr>
        <p:spPr bwMode="auto">
          <a:xfrm>
            <a:off x="685800" y="1447800"/>
            <a:ext cx="7924800" cy="5029200"/>
          </a:xfrm>
          <a:prstGeom prst="roundRect">
            <a:avLst>
              <a:gd name="adj" fmla="val 16667"/>
            </a:avLst>
          </a:prstGeom>
          <a:solidFill>
            <a:srgbClr val="DDDDDD"/>
          </a:solidFill>
          <a:ln w="25400">
            <a:solidFill>
              <a:srgbClr val="006699"/>
            </a:solidFill>
            <a:round/>
            <a:headEnd/>
            <a:tailEnd/>
          </a:ln>
        </p:spPr>
        <p:txBody>
          <a:bodyPr lIns="45720" rIns="45720"/>
          <a:lstStyle/>
          <a:p>
            <a:pPr marL="171450" lvl="0" indent="-171450" algn="l">
              <a:buFont typeface="Arial" pitchFamily="34" charset="0"/>
              <a:buChar char="•"/>
              <a:defRPr/>
            </a:pPr>
            <a:endParaRPr lang="en-US" sz="1000" b="1" dirty="0">
              <a:solidFill>
                <a:srgbClr val="000000"/>
              </a:solidFill>
              <a:latin typeface="Arial Narrow" pitchFamily="34" charset="0"/>
            </a:endParaRPr>
          </a:p>
          <a:p>
            <a:pPr lvl="0" algn="l">
              <a:defRPr/>
            </a:pPr>
            <a:r>
              <a:rPr lang="en-US" sz="1200" b="1" dirty="0">
                <a:solidFill>
                  <a:srgbClr val="CC6600"/>
                </a:solidFill>
                <a:latin typeface="Arial Narrow" pitchFamily="34" charset="0"/>
              </a:rPr>
              <a:t>College Enrollment Four Year Trends: 2009 to 2012, by Demographics*</a:t>
            </a:r>
          </a:p>
          <a:p>
            <a:pPr lvl="0" algn="l">
              <a:defRPr/>
            </a:pPr>
            <a:endParaRPr lang="en-US" sz="1000" b="1" dirty="0">
              <a:solidFill>
                <a:srgbClr val="000000"/>
              </a:solidFill>
              <a:latin typeface="Arial Narrow" pitchFamily="34" charset="0"/>
            </a:endParaRPr>
          </a:p>
          <a:p>
            <a:pPr marL="171450" lvl="0" indent="-171450" algn="l">
              <a:buFont typeface="Arial" pitchFamily="34" charset="0"/>
              <a:buChar char="•"/>
              <a:defRPr/>
            </a:pPr>
            <a:r>
              <a:rPr lang="en-US" sz="1100" b="1" dirty="0">
                <a:solidFill>
                  <a:srgbClr val="000000"/>
                </a:solidFill>
                <a:latin typeface="Arial Narrow" pitchFamily="34" charset="0"/>
              </a:rPr>
              <a:t>Among CPSP target schools, black student enrollment increased by 69% over the course of the initiative. </a:t>
            </a:r>
            <a:r>
              <a:rPr lang="en-US" sz="1100" dirty="0">
                <a:solidFill>
                  <a:srgbClr val="000000"/>
                </a:solidFill>
                <a:latin typeface="Arial Narrow" pitchFamily="34" charset="0"/>
              </a:rPr>
              <a:t>Black students’ college enrollment rose strongly—by 69%—among CPSP target schools over the four years of analysis (26% in 2009 to 44% in 2012). Whereas in 2009, black students’ college enrollment rates among CPSP target schools were much lower than those of the district and comparison schools, by 2012 they had matched the district’s and comparison school’s enrollment rates (42% district, 44% comparison, 44% target schools).The gains in black students’ college enrollment were greatest in target school 1 (24% to 44%, an 83% increase); target school 2 experienced small gains (40% to 44%, a 10% increase); changes in target school 3 are not available due to the small sample size. </a:t>
            </a:r>
            <a:r>
              <a:rPr lang="en-US" sz="1100" b="1" dirty="0">
                <a:solidFill>
                  <a:srgbClr val="000000"/>
                </a:solidFill>
                <a:latin typeface="Arial Narrow" pitchFamily="34" charset="0"/>
              </a:rPr>
              <a:t>(Tables 2-5, p. 10)</a:t>
            </a:r>
          </a:p>
          <a:p>
            <a:pPr marL="171450" lvl="0" indent="-171450" algn="l">
              <a:buFont typeface="Arial" pitchFamily="34" charset="0"/>
              <a:buChar char="•"/>
              <a:defRPr/>
            </a:pPr>
            <a:endParaRPr lang="en-US" sz="1100" b="1" dirty="0">
              <a:solidFill>
                <a:srgbClr val="000000"/>
              </a:solidFill>
              <a:latin typeface="Arial Narrow" pitchFamily="34" charset="0"/>
            </a:endParaRPr>
          </a:p>
          <a:p>
            <a:pPr marL="171450" lvl="0" indent="-171450" algn="l">
              <a:buFont typeface="Arial" pitchFamily="34" charset="0"/>
              <a:buChar char="•"/>
              <a:defRPr/>
            </a:pPr>
            <a:r>
              <a:rPr lang="en-US" sz="1100" b="1" dirty="0">
                <a:solidFill>
                  <a:srgbClr val="000000"/>
                </a:solidFill>
                <a:latin typeface="Arial Narrow" pitchFamily="34" charset="0"/>
              </a:rPr>
              <a:t>College enrollment among Latino students in the CPSP target schools increased by 25%, from 36% to 45% between 2009 and 2012. </a:t>
            </a:r>
            <a:r>
              <a:rPr lang="en-US" sz="1100" dirty="0">
                <a:solidFill>
                  <a:srgbClr val="000000"/>
                </a:solidFill>
                <a:latin typeface="Arial Narrow" pitchFamily="34" charset="0"/>
              </a:rPr>
              <a:t>District schools remained fairly stable, from 52% to 55%, with a peak of 59% in 2011. Comparison schools’ improvement was similar to the overall district, rising modestly from 43% in 2009 to 45% in 2012. While college enrollment rates for Latino students in target school 1 increased over the first three years, they fell off in 2012 (rising from 30% in 2009 to 38% in 2011 before declining to 28% in 2012); Latino enrollment rates in target schools 2 and 3 increased by 11% and 13% respectively (from 44% to 49% for target school 2 and from 45% in 2010 to 51% for target school 3). </a:t>
            </a:r>
            <a:r>
              <a:rPr lang="en-US" sz="1100" b="1" dirty="0">
                <a:solidFill>
                  <a:srgbClr val="000000"/>
                </a:solidFill>
                <a:latin typeface="Arial Narrow" pitchFamily="34" charset="0"/>
              </a:rPr>
              <a:t>(Tables 2-5, p. 10)</a:t>
            </a:r>
            <a:endParaRPr lang="en-US" sz="1100" dirty="0">
              <a:solidFill>
                <a:srgbClr val="000000"/>
              </a:solidFill>
              <a:latin typeface="Arial Narrow" pitchFamily="34" charset="0"/>
            </a:endParaRPr>
          </a:p>
          <a:p>
            <a:pPr marL="171450" lvl="0" indent="-171450" algn="l">
              <a:buFont typeface="Arial" pitchFamily="34" charset="0"/>
              <a:buChar char="•"/>
              <a:defRPr/>
            </a:pPr>
            <a:endParaRPr lang="en-US" sz="1100" dirty="0">
              <a:latin typeface="Arial Narrow" pitchFamily="34" charset="0"/>
            </a:endParaRPr>
          </a:p>
          <a:p>
            <a:pPr marL="171450" lvl="0" indent="-171450" algn="l">
              <a:buFont typeface="Arial" pitchFamily="34" charset="0"/>
              <a:buChar char="•"/>
              <a:defRPr/>
            </a:pPr>
            <a:r>
              <a:rPr lang="en-US" sz="1100" b="1" dirty="0">
                <a:latin typeface="Arial Narrow" pitchFamily="34" charset="0"/>
              </a:rPr>
              <a:t>College enrollment rates among ELL students in the CPSP target schools increased by 23%, whereas rates in comparison schools and the district remained fairly stable. </a:t>
            </a:r>
            <a:r>
              <a:rPr lang="en-US" sz="1100" dirty="0">
                <a:latin typeface="Arial Narrow" pitchFamily="34" charset="0"/>
              </a:rPr>
              <a:t>In 2009, ELL student enrollment in target schools was 35%, increasing to 43% by 2012. This is in contrast to the steady state in comparison schools (from 44% to 45%), and a 6% improvement in district schools overall (from 49% to 52%). Trends in ELL students’ college enrollment varied across the three CPSP target schools. ELL enrollment in target school 1 peaked in 2011, and then declined in 2012 for an average decline of 10% over the four years (30% in 2009, 41% in 2011, 27% in 2012). In target schools 2 and 3, by contrast, ELL enrollment grew steadily: by 18% in target school 2 (from 40% in 2009 to 47% in 2012) and by 17% in target school 3 (from 42% in 2010 to 49% in 2012). </a:t>
            </a:r>
            <a:r>
              <a:rPr lang="en-US" sz="1100" b="1" dirty="0">
                <a:latin typeface="Arial Narrow" pitchFamily="34" charset="0"/>
              </a:rPr>
              <a:t>(Tables 2-5, p. 10)</a:t>
            </a:r>
          </a:p>
          <a:p>
            <a:pPr marL="171450" lvl="0" indent="-171450" algn="l">
              <a:buFont typeface="Arial" pitchFamily="34" charset="0"/>
              <a:buChar char="•"/>
              <a:defRPr/>
            </a:pPr>
            <a:endParaRPr lang="en-US" sz="1100" b="1" dirty="0">
              <a:latin typeface="Arial Narrow" pitchFamily="34" charset="0"/>
            </a:endParaRPr>
          </a:p>
          <a:p>
            <a:pPr lvl="0" algn="l">
              <a:defRPr/>
            </a:pPr>
            <a:r>
              <a:rPr lang="en-US" sz="1100" b="1" i="1" dirty="0">
                <a:solidFill>
                  <a:srgbClr val="CC6600"/>
                </a:solidFill>
                <a:latin typeface="Arial Narrow" pitchFamily="34" charset="0"/>
              </a:rPr>
              <a:t>      *Note: as a new school, target school 3 has only three years of enrollment data: 2010 to 2012)</a:t>
            </a:r>
            <a:endParaRPr lang="en-US" sz="1100" b="1" dirty="0">
              <a:latin typeface="Arial Narrow" pitchFamily="34" charset="0"/>
            </a:endParaRPr>
          </a:p>
          <a:p>
            <a:pPr lvl="0" algn="l">
              <a:defRPr/>
            </a:pPr>
            <a:endParaRPr lang="en-US" sz="1100" b="1" dirty="0">
              <a:solidFill>
                <a:srgbClr val="FF0000"/>
              </a:solidFill>
              <a:latin typeface="Arial Narrow" pitchFamily="34" charset="0"/>
            </a:endParaRPr>
          </a:p>
        </p:txBody>
      </p:sp>
    </p:spTree>
    <p:extLst>
      <p:ext uri="{BB962C8B-B14F-4D97-AF65-F5344CB8AC3E}">
        <p14:creationId xmlns:p14="http://schemas.microsoft.com/office/powerpoint/2010/main" val="374204294"/>
      </p:ext>
    </p:extLst>
  </p:cSld>
  <p:clrMapOvr>
    <a:masterClrMapping/>
  </p:clrMapOvr>
  <p:transition advTm="81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latin typeface="Verdana" pitchFamily="34" charset="0"/>
            </a:endParaRPr>
          </a:p>
        </p:txBody>
      </p:sp>
      <p:sp>
        <p:nvSpPr>
          <p:cNvPr id="5123" name="Rectangle 2"/>
          <p:cNvSpPr>
            <a:spLocks noGrp="1" noChangeArrowheads="1"/>
          </p:cNvSpPr>
          <p:nvPr>
            <p:ph type="title" idx="4294967295"/>
          </p:nvPr>
        </p:nvSpPr>
        <p:spPr>
          <a:xfrm>
            <a:off x="381000" y="228600"/>
            <a:ext cx="8531225" cy="727075"/>
          </a:xfrm>
        </p:spPr>
        <p:txBody>
          <a:bodyPr/>
          <a:lstStyle/>
          <a:p>
            <a:pPr eaLnBrk="1" hangingPunct="1"/>
            <a:r>
              <a:rPr lang="en-US" sz="3600" dirty="0">
                <a:solidFill>
                  <a:schemeClr val="bg1"/>
                </a:solidFill>
                <a:latin typeface="Arial Narrow" pitchFamily="34" charset="0"/>
                <a:ea typeface="ＭＳ Ｐゴシック" pitchFamily="34" charset="-128"/>
              </a:rPr>
              <a:t>Key Findings: Persistence</a:t>
            </a:r>
            <a:endParaRPr lang="en-US" sz="3600" dirty="0">
              <a:solidFill>
                <a:schemeClr val="bg1"/>
              </a:solidFill>
              <a:ea typeface="ＭＳ Ｐゴシック" pitchFamily="34" charset="-128"/>
            </a:endParaRPr>
          </a:p>
        </p:txBody>
      </p:sp>
      <p:sp>
        <p:nvSpPr>
          <p:cNvPr id="5124" name="Rectangle 86"/>
          <p:cNvSpPr>
            <a:spLocks noChangeArrowheads="1"/>
          </p:cNvSpPr>
          <p:nvPr/>
        </p:nvSpPr>
        <p:spPr bwMode="auto">
          <a:xfrm>
            <a:off x="3771900" y="2819400"/>
            <a:ext cx="1676400" cy="223838"/>
          </a:xfrm>
          <a:prstGeom prst="rect">
            <a:avLst/>
          </a:prstGeom>
          <a:solidFill>
            <a:srgbClr val="DDDDDD"/>
          </a:solidFill>
          <a:ln w="25400" algn="ctr">
            <a:solidFill>
              <a:srgbClr val="006699"/>
            </a:solidFill>
            <a:miter lim="800000"/>
            <a:headEnd/>
            <a:tailEnd/>
          </a:ln>
        </p:spPr>
        <p:txBody>
          <a:bodyPr wrap="none" lIns="45720" rIns="45720" anchor="ctr"/>
          <a:lstStyle/>
          <a:p>
            <a:r>
              <a:rPr lang="en-US" sz="1400" b="1">
                <a:latin typeface="Arial Narrow" pitchFamily="34" charset="0"/>
              </a:rPr>
              <a:t>About the Evaluation</a:t>
            </a:r>
          </a:p>
        </p:txBody>
      </p:sp>
      <p:pic>
        <p:nvPicPr>
          <p:cNvPr id="5125"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477000"/>
            <a:ext cx="32813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txBox="1">
            <a:spLocks noGrp="1" noChangeArrowheads="1"/>
          </p:cNvSpPr>
          <p:nvPr/>
        </p:nvSpPr>
        <p:spPr bwMode="auto">
          <a:xfrm>
            <a:off x="8534400" y="7010400"/>
            <a:ext cx="457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5FE8D6FA-1136-46DC-A7DE-CF6B66BA1075}" type="slidenum">
              <a:rPr lang="en-US" sz="1200"/>
              <a:pPr algn="r" eaLnBrk="1" hangingPunct="1"/>
              <a:t>6</a:t>
            </a:fld>
            <a:endParaRPr lang="en-US" sz="1200"/>
          </a:p>
        </p:txBody>
      </p:sp>
      <p:sp>
        <p:nvSpPr>
          <p:cNvPr id="4105" name="AutoShape 71"/>
          <p:cNvSpPr>
            <a:spLocks noChangeArrowheads="1"/>
          </p:cNvSpPr>
          <p:nvPr/>
        </p:nvSpPr>
        <p:spPr bwMode="auto">
          <a:xfrm>
            <a:off x="665920" y="1143000"/>
            <a:ext cx="7868479" cy="5486400"/>
          </a:xfrm>
          <a:prstGeom prst="roundRect">
            <a:avLst>
              <a:gd name="adj" fmla="val 16667"/>
            </a:avLst>
          </a:prstGeom>
          <a:solidFill>
            <a:srgbClr val="DDDDDD"/>
          </a:solidFill>
          <a:ln w="25400">
            <a:solidFill>
              <a:srgbClr val="006699"/>
            </a:solidFill>
            <a:round/>
            <a:headEnd/>
            <a:tailEnd/>
          </a:ln>
        </p:spPr>
        <p:txBody>
          <a:bodyPr lIns="45720" rIns="45720"/>
          <a:lstStyle/>
          <a:p>
            <a:pPr algn="l">
              <a:defRPr/>
            </a:pPr>
            <a:r>
              <a:rPr lang="en-US" sz="1100" dirty="0">
                <a:latin typeface="Arial Narrow" pitchFamily="34" charset="0"/>
              </a:rPr>
              <a:t> </a:t>
            </a:r>
          </a:p>
          <a:p>
            <a:pPr algn="l">
              <a:defRPr/>
            </a:pPr>
            <a:r>
              <a:rPr lang="en-US" sz="1200" b="1" dirty="0">
                <a:solidFill>
                  <a:srgbClr val="CC6600"/>
                </a:solidFill>
                <a:latin typeface="Arial Narrow" pitchFamily="34" charset="0"/>
              </a:rPr>
              <a:t>College Persistence Three Year Trends: 2009 to 2011*</a:t>
            </a:r>
          </a:p>
          <a:p>
            <a:pPr marL="171450" indent="-171450" algn="l">
              <a:buFont typeface="Arial" pitchFamily="34" charset="0"/>
              <a:buChar char="•"/>
              <a:defRPr/>
            </a:pPr>
            <a:endParaRPr lang="en-US" sz="1200" dirty="0">
              <a:latin typeface="Arial Narrow" pitchFamily="34" charset="0"/>
            </a:endParaRPr>
          </a:p>
          <a:p>
            <a:pPr marL="171450" indent="-171450" algn="l">
              <a:buFont typeface="Arial" pitchFamily="34" charset="0"/>
              <a:buChar char="•"/>
              <a:defRPr/>
            </a:pPr>
            <a:r>
              <a:rPr lang="en-US" sz="1100" b="1" dirty="0">
                <a:latin typeface="Arial Narrow" pitchFamily="34" charset="0"/>
              </a:rPr>
              <a:t>Target school one-year college persistence rates increased by 30% over three years, while the district’s rate remained steady and comparison schools saw a slight decrease. </a:t>
            </a:r>
            <a:r>
              <a:rPr lang="en-US" sz="1100" dirty="0">
                <a:latin typeface="Arial Narrow" pitchFamily="34" charset="0"/>
              </a:rPr>
              <a:t>One-year college persistence increased between 2009 and 2011 among CPSP target schools from 27% to 38%; improved slightly among District schools (44% to 46%); and declined by 8% among comparison schools (38% to 35%). All three CPSP target schools had growth in one-year college persistence. Target school 1 increased by 35% (from 23% in 2010 to 31% in 2011), target school 2 increased by 14% (from in 2009 36% to 41% in 2011), and target school 3 increased by 20% (from 35% in 2010 to 42% in 2011). </a:t>
            </a:r>
            <a:r>
              <a:rPr lang="en-US" sz="1100" b="1" dirty="0">
                <a:latin typeface="Arial Narrow" pitchFamily="34" charset="0"/>
              </a:rPr>
              <a:t>(Fig. 3, p. 7 and Fig. 6 p. 8)</a:t>
            </a:r>
          </a:p>
          <a:p>
            <a:pPr algn="l">
              <a:defRPr/>
            </a:pPr>
            <a:endParaRPr lang="en-US" sz="1200" b="1" dirty="0">
              <a:solidFill>
                <a:srgbClr val="CC6600"/>
              </a:solidFill>
              <a:latin typeface="Arial Narrow" pitchFamily="34" charset="0"/>
            </a:endParaRPr>
          </a:p>
          <a:p>
            <a:pPr algn="l">
              <a:defRPr/>
            </a:pPr>
            <a:r>
              <a:rPr lang="en-US" sz="1200" b="1" dirty="0">
                <a:solidFill>
                  <a:srgbClr val="CC6600"/>
                </a:solidFill>
                <a:latin typeface="Arial Narrow" pitchFamily="34" charset="0"/>
              </a:rPr>
              <a:t>College Persistence Three Year Trends: 2009 to 2011, by Demographics*</a:t>
            </a:r>
          </a:p>
          <a:p>
            <a:pPr algn="l">
              <a:defRPr/>
            </a:pPr>
            <a:endParaRPr lang="en-US" sz="1100" b="1" dirty="0">
              <a:latin typeface="Arial Narrow" pitchFamily="34" charset="0"/>
            </a:endParaRPr>
          </a:p>
          <a:p>
            <a:pPr marL="171450" indent="-171450" algn="l">
              <a:buFont typeface="Arial" pitchFamily="34" charset="0"/>
              <a:buChar char="•"/>
              <a:defRPr/>
            </a:pPr>
            <a:r>
              <a:rPr lang="en-US" sz="1100" b="1" dirty="0">
                <a:latin typeface="Arial Narrow" pitchFamily="34" charset="0"/>
              </a:rPr>
              <a:t>Black students’ college persistence increased by 60% among CPSP target schools. </a:t>
            </a:r>
            <a:r>
              <a:rPr lang="en-US" sz="1100" dirty="0">
                <a:latin typeface="Arial Narrow" pitchFamily="34" charset="0"/>
              </a:rPr>
              <a:t>On average, black student one-year persistence increased by 60% among CPSP target schools between 2009 and 2011 (from 20% to 32%). In contrast, persistence rates for the district remained stable (36% to 36%) and decreased by 32% for comparison schools (41% to 28%). </a:t>
            </a:r>
            <a:r>
              <a:rPr lang="en-US" sz="1100" b="1" dirty="0">
                <a:latin typeface="Arial Narrow" pitchFamily="34" charset="0"/>
              </a:rPr>
              <a:t>(Tables 6-8, p. 11)</a:t>
            </a:r>
            <a:r>
              <a:rPr lang="en-US" sz="1100" dirty="0">
                <a:latin typeface="Arial Narrow" pitchFamily="34" charset="0"/>
              </a:rPr>
              <a:t> </a:t>
            </a:r>
          </a:p>
          <a:p>
            <a:pPr marL="171450" indent="-171450" algn="l">
              <a:buFont typeface="Arial" pitchFamily="34" charset="0"/>
              <a:buChar char="•"/>
              <a:defRPr/>
            </a:pPr>
            <a:endParaRPr lang="en-US" sz="1050" dirty="0">
              <a:latin typeface="Arial Narrow" pitchFamily="34" charset="0"/>
            </a:endParaRPr>
          </a:p>
          <a:p>
            <a:pPr marL="171450" indent="-171450" algn="l">
              <a:buFont typeface="Arial" pitchFamily="34" charset="0"/>
              <a:buChar char="•"/>
              <a:defRPr/>
            </a:pPr>
            <a:r>
              <a:rPr lang="en-US" sz="1100" b="1" dirty="0">
                <a:latin typeface="Arial Narrow" pitchFamily="34" charset="0"/>
              </a:rPr>
              <a:t>Latino students’ college persistence showed a 28% improvement among CPSP target schools. </a:t>
            </a:r>
            <a:r>
              <a:rPr lang="en-US" sz="1100" dirty="0">
                <a:latin typeface="Arial Narrow" pitchFamily="34" charset="0"/>
              </a:rPr>
              <a:t>Between 2009 and 2011, one-year persistence among Latino students went from 29% to 37%, a 28% improvement. This was driven largely by the strong increases in target school 1 (22% to 30%, a 36% improvement). </a:t>
            </a:r>
            <a:r>
              <a:rPr lang="en-US" sz="1200" dirty="0">
                <a:latin typeface="Arial Narrow" pitchFamily="34" charset="0"/>
              </a:rPr>
              <a:t>Among </a:t>
            </a:r>
            <a:r>
              <a:rPr lang="en-US" sz="1100" dirty="0">
                <a:latin typeface="Arial Narrow" pitchFamily="34" charset="0"/>
              </a:rPr>
              <a:t>district schools, college persistence among Latino students increased slightly (45% to 49%) during the same period, while it decreased slightly among comparison schools (38% to 36%,). </a:t>
            </a:r>
            <a:r>
              <a:rPr lang="en-US" sz="1100" b="1" dirty="0">
                <a:latin typeface="Arial Narrow" pitchFamily="34" charset="0"/>
              </a:rPr>
              <a:t>(Tables 6-8, p. 11)</a:t>
            </a:r>
            <a:r>
              <a:rPr lang="en-US" sz="1100" dirty="0">
                <a:latin typeface="Arial Narrow" pitchFamily="34" charset="0"/>
              </a:rPr>
              <a:t> </a:t>
            </a:r>
          </a:p>
          <a:p>
            <a:pPr marL="171450" indent="-171450" algn="l">
              <a:buFont typeface="Arial" pitchFamily="34" charset="0"/>
              <a:buChar char="•"/>
              <a:defRPr/>
            </a:pPr>
            <a:endParaRPr lang="en-US" sz="1100" b="1" dirty="0">
              <a:latin typeface="Arial Narrow" pitchFamily="34" charset="0"/>
            </a:endParaRPr>
          </a:p>
          <a:p>
            <a:pPr marL="171450" indent="-171450" algn="l">
              <a:buFont typeface="Arial" pitchFamily="34" charset="0"/>
              <a:buChar char="•"/>
              <a:defRPr/>
            </a:pPr>
            <a:r>
              <a:rPr lang="en-US" sz="1100" b="1" dirty="0">
                <a:latin typeface="Arial Narrow" pitchFamily="34" charset="0"/>
              </a:rPr>
              <a:t>ELL students’ college persistence increased 29% among CPSP target schools. </a:t>
            </a:r>
            <a:r>
              <a:rPr lang="en-US" sz="1100" dirty="0">
                <a:latin typeface="Arial Narrow" pitchFamily="34" charset="0"/>
              </a:rPr>
              <a:t>Between 2009 and 2011 ELL students’ one-year college persistence went from 28% to 36% among target schools; target schools 1 and 3 saw strong improvements of 26% and 23%, respectively (23% in 2009 to 29% in 2011 for target school 1, and 35% in 2010 to 43% in 2011 for target school 3);target school 2 remained steady (32% to 33%).</a:t>
            </a:r>
            <a:r>
              <a:rPr lang="en-US" sz="1050" dirty="0">
                <a:latin typeface="Arial Narrow" pitchFamily="34" charset="0"/>
              </a:rPr>
              <a:t> </a:t>
            </a:r>
            <a:r>
              <a:rPr lang="en-US" sz="1100" dirty="0">
                <a:latin typeface="Arial Narrow" pitchFamily="34" charset="0"/>
              </a:rPr>
              <a:t>Among district schools, persistence trends were fairly stable for ELL students (from 43% to 45%), and decreased by 10% among comparison schools (from 39% to 35%).</a:t>
            </a:r>
            <a:r>
              <a:rPr lang="en-US" sz="1100" b="1" dirty="0">
                <a:latin typeface="Arial Narrow" pitchFamily="34" charset="0"/>
              </a:rPr>
              <a:t>(Tables 6-8, p. 11)</a:t>
            </a:r>
            <a:r>
              <a:rPr lang="en-US" sz="1100" dirty="0">
                <a:latin typeface="Arial Narrow" pitchFamily="34" charset="0"/>
              </a:rPr>
              <a:t> </a:t>
            </a:r>
          </a:p>
          <a:p>
            <a:pPr algn="l">
              <a:defRPr/>
            </a:pPr>
            <a:endParaRPr lang="en-US" sz="1050" dirty="0">
              <a:latin typeface="Arial Narrow" pitchFamily="34" charset="0"/>
            </a:endParaRPr>
          </a:p>
          <a:p>
            <a:pPr lvl="0" algn="l">
              <a:defRPr/>
            </a:pPr>
            <a:r>
              <a:rPr lang="en-US" sz="1050" b="1" i="1" dirty="0">
                <a:solidFill>
                  <a:srgbClr val="CC6600"/>
                </a:solidFill>
                <a:latin typeface="Arial Narrow" pitchFamily="34" charset="0"/>
              </a:rPr>
              <a:t>      *Note: as a new school, target school 3 has only two years of persistence data: 2011 to 2012)</a:t>
            </a:r>
            <a:endParaRPr lang="en-US" sz="1050" b="1" dirty="0">
              <a:latin typeface="Arial Narrow" pitchFamily="34" charset="0"/>
            </a:endParaRPr>
          </a:p>
          <a:p>
            <a:pPr algn="l">
              <a:defRPr/>
            </a:pPr>
            <a:endParaRPr lang="en-US" sz="1050" b="1" dirty="0">
              <a:latin typeface="Arial Narrow" pitchFamily="34" charset="0"/>
            </a:endParaRPr>
          </a:p>
          <a:p>
            <a:pPr marL="171450" indent="-171450" algn="l">
              <a:buFont typeface="Arial" pitchFamily="34" charset="0"/>
              <a:buChar char="•"/>
              <a:defRPr/>
            </a:pPr>
            <a:endParaRPr lang="en-US" sz="1100" dirty="0">
              <a:latin typeface="Arial Narrow" pitchFamily="34" charset="0"/>
            </a:endParaRPr>
          </a:p>
        </p:txBody>
      </p:sp>
    </p:spTree>
    <p:extLst>
      <p:ext uri="{BB962C8B-B14F-4D97-AF65-F5344CB8AC3E}">
        <p14:creationId xmlns:p14="http://schemas.microsoft.com/office/powerpoint/2010/main" val="1632740175"/>
      </p:ext>
    </p:extLst>
  </p:cSld>
  <p:clrMapOvr>
    <a:masterClrMapping/>
  </p:clrMapOvr>
  <p:transition advTm="81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9843186C-3962-4B02-8EF6-A8E1451307CE}" type="slidenum">
              <a:rPr lang="en-US" sz="1200">
                <a:latin typeface="Verdana" pitchFamily="34" charset="0"/>
              </a:rPr>
              <a:pPr algn="r" eaLnBrk="1" hangingPunct="1"/>
              <a:t>7</a:t>
            </a:fld>
            <a:endParaRPr lang="en-US" sz="1200">
              <a:latin typeface="Verdana" pitchFamily="34" charset="0"/>
            </a:endParaRPr>
          </a:p>
        </p:txBody>
      </p:sp>
      <p:sp>
        <p:nvSpPr>
          <p:cNvPr id="6148" name="AutoShape 9"/>
          <p:cNvSpPr>
            <a:spLocks noChangeArrowheads="1"/>
          </p:cNvSpPr>
          <p:nvPr/>
        </p:nvSpPr>
        <p:spPr bwMode="auto">
          <a:xfrm>
            <a:off x="152400" y="170551"/>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latin typeface="Verdana" pitchFamily="34" charset="0"/>
            </a:endParaRPr>
          </a:p>
        </p:txBody>
      </p:sp>
      <p:sp>
        <p:nvSpPr>
          <p:cNvPr id="6149" name="Rectangle 2"/>
          <p:cNvSpPr>
            <a:spLocks noChangeArrowheads="1"/>
          </p:cNvSpPr>
          <p:nvPr/>
        </p:nvSpPr>
        <p:spPr bwMode="auto">
          <a:xfrm>
            <a:off x="307975" y="399151"/>
            <a:ext cx="853122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lstStyle/>
          <a:p>
            <a:pPr algn="l" eaLnBrk="1" hangingPunct="1"/>
            <a:r>
              <a:rPr lang="en-US" sz="2400" dirty="0">
                <a:solidFill>
                  <a:schemeClr val="bg1"/>
                </a:solidFill>
                <a:latin typeface="Arial Narrow" pitchFamily="34" charset="0"/>
              </a:rPr>
              <a:t>Graduation, Enrollment, and Persistence Trends: Averages</a:t>
            </a:r>
          </a:p>
        </p:txBody>
      </p:sp>
      <p:sp>
        <p:nvSpPr>
          <p:cNvPr id="6150" name="AutoShape 13"/>
          <p:cNvSpPr>
            <a:spLocks noChangeArrowheads="1"/>
          </p:cNvSpPr>
          <p:nvPr/>
        </p:nvSpPr>
        <p:spPr bwMode="auto">
          <a:xfrm>
            <a:off x="3585782" y="6096000"/>
            <a:ext cx="5177218" cy="990600"/>
          </a:xfrm>
          <a:prstGeom prst="roundRect">
            <a:avLst>
              <a:gd name="adj" fmla="val 16667"/>
            </a:avLst>
          </a:prstGeom>
          <a:solidFill>
            <a:srgbClr val="FFFFFF"/>
          </a:solidFill>
          <a:ln w="3175">
            <a:solidFill>
              <a:srgbClr val="006699"/>
            </a:solidFill>
            <a:miter lim="800000"/>
            <a:headEnd/>
            <a:tailEnd/>
          </a:ln>
        </p:spPr>
        <p:txBody>
          <a:bodyPr anchor="ctr"/>
          <a:lstStyle/>
          <a:p>
            <a:pPr algn="l"/>
            <a:r>
              <a:rPr lang="en-US" sz="1200" b="1" dirty="0">
                <a:solidFill>
                  <a:srgbClr val="CC6600"/>
                </a:solidFill>
                <a:latin typeface="Arial Narrow" pitchFamily="34" charset="0"/>
              </a:rPr>
              <a:t>Question for Further Reflection:</a:t>
            </a:r>
          </a:p>
          <a:p>
            <a:pPr algn="l"/>
            <a:r>
              <a:rPr lang="en-US" sz="1200" dirty="0">
                <a:latin typeface="Arial Narrow" pitchFamily="34" charset="0"/>
              </a:rPr>
              <a:t>What can be learned from the strong improvements in college enrollment and persistence among CPSP target schools that could benefit all schools in Miami-Dade County?</a:t>
            </a:r>
          </a:p>
        </p:txBody>
      </p:sp>
      <p:sp>
        <p:nvSpPr>
          <p:cNvPr id="20" name="TextBox 5"/>
          <p:cNvSpPr txBox="1"/>
          <p:nvPr/>
        </p:nvSpPr>
        <p:spPr>
          <a:xfrm>
            <a:off x="2155839" y="1065901"/>
            <a:ext cx="4739363" cy="25250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400" b="1" dirty="0">
                <a:solidFill>
                  <a:srgbClr val="CC6600"/>
                </a:solidFill>
                <a:latin typeface="Arial Narrow" pitchFamily="34" charset="0"/>
              </a:rPr>
              <a:t>Average Trends in District, Target, and Comparison Schools*</a:t>
            </a:r>
          </a:p>
        </p:txBody>
      </p:sp>
      <p:grpSp>
        <p:nvGrpSpPr>
          <p:cNvPr id="21" name="Group 20"/>
          <p:cNvGrpSpPr/>
          <p:nvPr/>
        </p:nvGrpSpPr>
        <p:grpSpPr>
          <a:xfrm>
            <a:off x="3169250" y="4538844"/>
            <a:ext cx="3071919" cy="244084"/>
            <a:chOff x="3287960" y="3838347"/>
            <a:chExt cx="3371850" cy="276226"/>
          </a:xfrm>
        </p:grpSpPr>
        <p:grpSp>
          <p:nvGrpSpPr>
            <p:cNvPr id="22" name="Group 21"/>
            <p:cNvGrpSpPr/>
            <p:nvPr/>
          </p:nvGrpSpPr>
          <p:grpSpPr>
            <a:xfrm>
              <a:off x="3287960" y="3838347"/>
              <a:ext cx="1076325" cy="276226"/>
              <a:chOff x="3287960" y="3838347"/>
              <a:chExt cx="1076325" cy="276226"/>
            </a:xfrm>
          </p:grpSpPr>
          <p:sp>
            <p:nvSpPr>
              <p:cNvPr id="29" name="TextBox 6"/>
              <p:cNvSpPr txBox="1"/>
              <p:nvPr/>
            </p:nvSpPr>
            <p:spPr>
              <a:xfrm>
                <a:off x="3668960" y="3838347"/>
                <a:ext cx="695325" cy="276226"/>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050" b="1" dirty="0">
                    <a:solidFill>
                      <a:sysClr val="windowText" lastClr="000000"/>
                    </a:solidFill>
                    <a:latin typeface="Arial Narrow" pitchFamily="34" charset="0"/>
                  </a:rPr>
                  <a:t>District</a:t>
                </a:r>
              </a:p>
            </p:txBody>
          </p:sp>
          <p:cxnSp>
            <p:nvCxnSpPr>
              <p:cNvPr id="30" name="Straight Connector 29"/>
              <p:cNvCxnSpPr/>
              <p:nvPr/>
            </p:nvCxnSpPr>
            <p:spPr>
              <a:xfrm>
                <a:off x="3287960" y="3989812"/>
                <a:ext cx="457200" cy="0"/>
              </a:xfrm>
              <a:prstGeom prst="line">
                <a:avLst/>
              </a:prstGeom>
              <a:ln w="19050">
                <a:solidFill>
                  <a:srgbClr val="006699"/>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4421435" y="3838347"/>
              <a:ext cx="1076325" cy="276226"/>
              <a:chOff x="4421435" y="3838347"/>
              <a:chExt cx="1076325" cy="276226"/>
            </a:xfrm>
          </p:grpSpPr>
          <p:sp>
            <p:nvSpPr>
              <p:cNvPr id="27" name="TextBox 11"/>
              <p:cNvSpPr txBox="1"/>
              <p:nvPr/>
            </p:nvSpPr>
            <p:spPr>
              <a:xfrm>
                <a:off x="4802435" y="3838347"/>
                <a:ext cx="695325" cy="276226"/>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050" b="1" dirty="0">
                    <a:solidFill>
                      <a:sysClr val="windowText" lastClr="000000"/>
                    </a:solidFill>
                    <a:latin typeface="Arial Narrow" pitchFamily="34" charset="0"/>
                  </a:rPr>
                  <a:t>Target</a:t>
                </a:r>
              </a:p>
            </p:txBody>
          </p:sp>
          <p:cxnSp>
            <p:nvCxnSpPr>
              <p:cNvPr id="28" name="Straight Connector 27"/>
              <p:cNvCxnSpPr/>
              <p:nvPr/>
            </p:nvCxnSpPr>
            <p:spPr>
              <a:xfrm>
                <a:off x="4421435" y="3989810"/>
                <a:ext cx="457200" cy="0"/>
              </a:xfrm>
              <a:prstGeom prst="line">
                <a:avLst/>
              </a:prstGeom>
              <a:ln w="19050">
                <a:solidFill>
                  <a:srgbClr val="CC6600"/>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5583485" y="3838347"/>
              <a:ext cx="1076325" cy="276226"/>
              <a:chOff x="5583485" y="3838347"/>
              <a:chExt cx="1076325" cy="276226"/>
            </a:xfrm>
          </p:grpSpPr>
          <p:sp>
            <p:nvSpPr>
              <p:cNvPr id="25" name="TextBox 14"/>
              <p:cNvSpPr txBox="1"/>
              <p:nvPr/>
            </p:nvSpPr>
            <p:spPr>
              <a:xfrm>
                <a:off x="5964485" y="3838347"/>
                <a:ext cx="695325" cy="276226"/>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050" b="1" dirty="0">
                    <a:solidFill>
                      <a:sysClr val="windowText" lastClr="000000"/>
                    </a:solidFill>
                    <a:latin typeface="Arial Narrow" pitchFamily="34" charset="0"/>
                  </a:rPr>
                  <a:t>Comp</a:t>
                </a:r>
              </a:p>
            </p:txBody>
          </p:sp>
          <p:cxnSp>
            <p:nvCxnSpPr>
              <p:cNvPr id="26" name="Straight Connector 25"/>
              <p:cNvCxnSpPr/>
              <p:nvPr/>
            </p:nvCxnSpPr>
            <p:spPr>
              <a:xfrm>
                <a:off x="5583485" y="3989810"/>
                <a:ext cx="457200" cy="0"/>
              </a:xfrm>
              <a:prstGeom prst="line">
                <a:avLst/>
              </a:prstGeom>
              <a:ln w="19050">
                <a:solidFill>
                  <a:srgbClr val="A2AD00"/>
                </a:solidFill>
              </a:ln>
            </p:spPr>
            <p:style>
              <a:lnRef idx="1">
                <a:schemeClr val="accent1"/>
              </a:lnRef>
              <a:fillRef idx="0">
                <a:schemeClr val="accent1"/>
              </a:fillRef>
              <a:effectRef idx="0">
                <a:schemeClr val="accent1"/>
              </a:effectRef>
              <a:fontRef idx="minor">
                <a:schemeClr val="tx1"/>
              </a:fontRef>
            </p:style>
          </p:cxnSp>
        </p:grpSp>
      </p:grpSp>
      <p:sp>
        <p:nvSpPr>
          <p:cNvPr id="39" name="TextBox 38"/>
          <p:cNvSpPr txBox="1"/>
          <p:nvPr/>
        </p:nvSpPr>
        <p:spPr>
          <a:xfrm>
            <a:off x="535781" y="5943600"/>
            <a:ext cx="2209800" cy="400110"/>
          </a:xfrm>
          <a:prstGeom prst="rect">
            <a:avLst/>
          </a:prstGeom>
          <a:noFill/>
        </p:spPr>
        <p:txBody>
          <a:bodyPr wrap="square" rtlCol="0">
            <a:spAutoFit/>
          </a:bodyPr>
          <a:lstStyle/>
          <a:p>
            <a:pPr algn="l"/>
            <a:r>
              <a:rPr lang="en-US" sz="1000" b="1" dirty="0">
                <a:solidFill>
                  <a:srgbClr val="CC6600"/>
                </a:solidFill>
                <a:latin typeface="Arial Narrow" pitchFamily="34" charset="0"/>
              </a:rPr>
              <a:t>*Out of students entering 12</a:t>
            </a:r>
            <a:r>
              <a:rPr lang="en-US" sz="1000" b="1" baseline="30000" dirty="0">
                <a:solidFill>
                  <a:srgbClr val="CC6600"/>
                </a:solidFill>
                <a:latin typeface="Arial Narrow" pitchFamily="34" charset="0"/>
              </a:rPr>
              <a:t>th</a:t>
            </a:r>
            <a:r>
              <a:rPr lang="en-US" sz="1000" b="1" dirty="0">
                <a:solidFill>
                  <a:srgbClr val="CC6600"/>
                </a:solidFill>
                <a:latin typeface="Arial Narrow" pitchFamily="34" charset="0"/>
              </a:rPr>
              <a:t> grade; </a:t>
            </a:r>
          </a:p>
          <a:p>
            <a:pPr algn="l"/>
            <a:r>
              <a:rPr lang="en-US" sz="1000" b="1" dirty="0">
                <a:solidFill>
                  <a:srgbClr val="CC6600"/>
                </a:solidFill>
                <a:latin typeface="Arial Narrow" pitchFamily="34" charset="0"/>
              </a:rPr>
              <a:t>See Appendix 2 for Ns</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600200"/>
            <a:ext cx="8659813" cy="3064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1523694128"/>
              </p:ext>
            </p:extLst>
          </p:nvPr>
        </p:nvGraphicFramePr>
        <p:xfrm>
          <a:off x="533400" y="5042100"/>
          <a:ext cx="8150225" cy="749100"/>
        </p:xfrm>
        <a:graphic>
          <a:graphicData uri="http://schemas.openxmlformats.org/drawingml/2006/table">
            <a:tbl>
              <a:tblPr/>
              <a:tblGrid>
                <a:gridCol w="479425">
                  <a:extLst>
                    <a:ext uri="{9D8B030D-6E8A-4147-A177-3AD203B41FA5}">
                      <a16:colId xmlns:a16="http://schemas.microsoft.com/office/drawing/2014/main" val="20000"/>
                    </a:ext>
                  </a:extLst>
                </a:gridCol>
                <a:gridCol w="479425">
                  <a:extLst>
                    <a:ext uri="{9D8B030D-6E8A-4147-A177-3AD203B41FA5}">
                      <a16:colId xmlns:a16="http://schemas.microsoft.com/office/drawing/2014/main" val="20001"/>
                    </a:ext>
                  </a:extLst>
                </a:gridCol>
                <a:gridCol w="479425">
                  <a:extLst>
                    <a:ext uri="{9D8B030D-6E8A-4147-A177-3AD203B41FA5}">
                      <a16:colId xmlns:a16="http://schemas.microsoft.com/office/drawing/2014/main" val="20002"/>
                    </a:ext>
                  </a:extLst>
                </a:gridCol>
                <a:gridCol w="479425">
                  <a:extLst>
                    <a:ext uri="{9D8B030D-6E8A-4147-A177-3AD203B41FA5}">
                      <a16:colId xmlns:a16="http://schemas.microsoft.com/office/drawing/2014/main" val="20003"/>
                    </a:ext>
                  </a:extLst>
                </a:gridCol>
                <a:gridCol w="479425">
                  <a:extLst>
                    <a:ext uri="{9D8B030D-6E8A-4147-A177-3AD203B41FA5}">
                      <a16:colId xmlns:a16="http://schemas.microsoft.com/office/drawing/2014/main" val="20004"/>
                    </a:ext>
                  </a:extLst>
                </a:gridCol>
                <a:gridCol w="479425">
                  <a:extLst>
                    <a:ext uri="{9D8B030D-6E8A-4147-A177-3AD203B41FA5}">
                      <a16:colId xmlns:a16="http://schemas.microsoft.com/office/drawing/2014/main" val="20005"/>
                    </a:ext>
                  </a:extLst>
                </a:gridCol>
                <a:gridCol w="479425">
                  <a:extLst>
                    <a:ext uri="{9D8B030D-6E8A-4147-A177-3AD203B41FA5}">
                      <a16:colId xmlns:a16="http://schemas.microsoft.com/office/drawing/2014/main" val="20006"/>
                    </a:ext>
                  </a:extLst>
                </a:gridCol>
                <a:gridCol w="479425">
                  <a:extLst>
                    <a:ext uri="{9D8B030D-6E8A-4147-A177-3AD203B41FA5}">
                      <a16:colId xmlns:a16="http://schemas.microsoft.com/office/drawing/2014/main" val="20007"/>
                    </a:ext>
                  </a:extLst>
                </a:gridCol>
                <a:gridCol w="479425">
                  <a:extLst>
                    <a:ext uri="{9D8B030D-6E8A-4147-A177-3AD203B41FA5}">
                      <a16:colId xmlns:a16="http://schemas.microsoft.com/office/drawing/2014/main" val="20008"/>
                    </a:ext>
                  </a:extLst>
                </a:gridCol>
                <a:gridCol w="479425">
                  <a:extLst>
                    <a:ext uri="{9D8B030D-6E8A-4147-A177-3AD203B41FA5}">
                      <a16:colId xmlns:a16="http://schemas.microsoft.com/office/drawing/2014/main" val="20009"/>
                    </a:ext>
                  </a:extLst>
                </a:gridCol>
                <a:gridCol w="479425">
                  <a:extLst>
                    <a:ext uri="{9D8B030D-6E8A-4147-A177-3AD203B41FA5}">
                      <a16:colId xmlns:a16="http://schemas.microsoft.com/office/drawing/2014/main" val="20010"/>
                    </a:ext>
                  </a:extLst>
                </a:gridCol>
                <a:gridCol w="479425">
                  <a:extLst>
                    <a:ext uri="{9D8B030D-6E8A-4147-A177-3AD203B41FA5}">
                      <a16:colId xmlns:a16="http://schemas.microsoft.com/office/drawing/2014/main" val="20011"/>
                    </a:ext>
                  </a:extLst>
                </a:gridCol>
                <a:gridCol w="479425">
                  <a:extLst>
                    <a:ext uri="{9D8B030D-6E8A-4147-A177-3AD203B41FA5}">
                      <a16:colId xmlns:a16="http://schemas.microsoft.com/office/drawing/2014/main" val="20012"/>
                    </a:ext>
                  </a:extLst>
                </a:gridCol>
                <a:gridCol w="479425">
                  <a:extLst>
                    <a:ext uri="{9D8B030D-6E8A-4147-A177-3AD203B41FA5}">
                      <a16:colId xmlns:a16="http://schemas.microsoft.com/office/drawing/2014/main" val="20013"/>
                    </a:ext>
                  </a:extLst>
                </a:gridCol>
                <a:gridCol w="479425">
                  <a:extLst>
                    <a:ext uri="{9D8B030D-6E8A-4147-A177-3AD203B41FA5}">
                      <a16:colId xmlns:a16="http://schemas.microsoft.com/office/drawing/2014/main" val="20014"/>
                    </a:ext>
                  </a:extLst>
                </a:gridCol>
                <a:gridCol w="479425">
                  <a:extLst>
                    <a:ext uri="{9D8B030D-6E8A-4147-A177-3AD203B41FA5}">
                      <a16:colId xmlns:a16="http://schemas.microsoft.com/office/drawing/2014/main" val="20015"/>
                    </a:ext>
                  </a:extLst>
                </a:gridCol>
                <a:gridCol w="479425">
                  <a:extLst>
                    <a:ext uri="{9D8B030D-6E8A-4147-A177-3AD203B41FA5}">
                      <a16:colId xmlns:a16="http://schemas.microsoft.com/office/drawing/2014/main" val="20016"/>
                    </a:ext>
                  </a:extLst>
                </a:gridCol>
              </a:tblGrid>
              <a:tr h="149820">
                <a:tc gridSpan="5">
                  <a:txBody>
                    <a:bodyPr/>
                    <a:lstStyle/>
                    <a:p>
                      <a:pPr algn="ctr" fontAlgn="b"/>
                      <a:r>
                        <a:rPr lang="en-US" sz="800" b="1" i="0" u="none" strike="noStrike">
                          <a:solidFill>
                            <a:srgbClr val="000000"/>
                          </a:solidFill>
                          <a:effectLst/>
                          <a:latin typeface="Arial Narrow"/>
                        </a:rPr>
                        <a:t>High School Graduation</a:t>
                      </a:r>
                    </a:p>
                  </a:txBody>
                  <a:tcPr marL="7491" marR="7491" marT="7491" marB="0" anchor="b">
                    <a:lnL>
                      <a:noFill/>
                    </a:lnL>
                    <a:lnR>
                      <a:noFill/>
                    </a:lnR>
                    <a:lnT>
                      <a:noFill/>
                    </a:lnT>
                    <a:lnB>
                      <a:noFill/>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gridSpan="5">
                  <a:txBody>
                    <a:bodyPr/>
                    <a:lstStyle/>
                    <a:p>
                      <a:pPr algn="ctr" fontAlgn="b"/>
                      <a:r>
                        <a:rPr lang="en-US" sz="800" b="1" i="0" u="none" strike="noStrike">
                          <a:solidFill>
                            <a:srgbClr val="000000"/>
                          </a:solidFill>
                          <a:effectLst/>
                          <a:latin typeface="Arial Narrow"/>
                        </a:rPr>
                        <a:t>College Enrollment</a:t>
                      </a:r>
                    </a:p>
                  </a:txBody>
                  <a:tcPr marL="7491" marR="7491" marT="7491" marB="0" anchor="b">
                    <a:lnL>
                      <a:noFill/>
                    </a:lnL>
                    <a:lnR>
                      <a:noFill/>
                    </a:lnR>
                    <a:lnT>
                      <a:noFill/>
                    </a:lnT>
                    <a:lnB>
                      <a:noFill/>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gridSpan="5">
                  <a:txBody>
                    <a:bodyPr/>
                    <a:lstStyle/>
                    <a:p>
                      <a:pPr algn="ctr" fontAlgn="b"/>
                      <a:r>
                        <a:rPr lang="en-US" sz="800" b="1" i="0" u="none" strike="noStrike">
                          <a:solidFill>
                            <a:srgbClr val="000000"/>
                          </a:solidFill>
                          <a:effectLst/>
                          <a:latin typeface="Arial Narrow"/>
                        </a:rPr>
                        <a:t>1-yr College Persistence</a:t>
                      </a:r>
                    </a:p>
                  </a:txBody>
                  <a:tcPr marL="7491" marR="7491" marT="7491" marB="0" anchor="b">
                    <a:lnL>
                      <a:noFill/>
                    </a:lnL>
                    <a:lnR>
                      <a:noFill/>
                    </a:lnR>
                    <a:lnT>
                      <a:noFill/>
                    </a:lnT>
                    <a:lnB>
                      <a:noFill/>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49820">
                <a:tc>
                  <a:txBody>
                    <a:bodyPr/>
                    <a:lstStyle/>
                    <a:p>
                      <a:pPr algn="ctr" rtl="0" fontAlgn="ctr"/>
                      <a:r>
                        <a:rPr lang="en-US" sz="800" b="1" i="0" u="none" strike="noStrike">
                          <a:solidFill>
                            <a:srgbClr val="000000"/>
                          </a:solidFill>
                          <a:effectLst/>
                          <a:latin typeface="Arial Narrow"/>
                        </a:rPr>
                        <a:t> </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2009</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2010</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2011</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2012</a:t>
                      </a:r>
                    </a:p>
                  </a:txBody>
                  <a:tcPr marL="7491" marR="7491" marT="7491" marB="0" anchor="ctr">
                    <a:lnL>
                      <a:noFill/>
                    </a:lnL>
                    <a:lnR>
                      <a:noFill/>
                    </a:lnR>
                    <a:lnT>
                      <a:noFill/>
                    </a:lnT>
                    <a:lnB>
                      <a:noFill/>
                    </a:lnB>
                    <a:solidFill>
                      <a:srgbClr val="D9D9D9"/>
                    </a:solidFill>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000000"/>
                          </a:solidFill>
                          <a:effectLst/>
                          <a:latin typeface="Arial Narrow"/>
                        </a:rPr>
                        <a:t> </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2009</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2010</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2011</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2012</a:t>
                      </a:r>
                    </a:p>
                  </a:txBody>
                  <a:tcPr marL="7491" marR="7491" marT="7491" marB="0" anchor="ctr">
                    <a:lnL>
                      <a:noFill/>
                    </a:lnL>
                    <a:lnR>
                      <a:noFill/>
                    </a:lnR>
                    <a:lnT>
                      <a:noFill/>
                    </a:lnT>
                    <a:lnB>
                      <a:noFill/>
                    </a:lnB>
                    <a:solidFill>
                      <a:srgbClr val="D9D9D9"/>
                    </a:solidFill>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000000"/>
                          </a:solidFill>
                          <a:effectLst/>
                          <a:latin typeface="Arial Narrow"/>
                        </a:rPr>
                        <a:t> </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2009</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2010</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2011</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2012</a:t>
                      </a:r>
                    </a:p>
                  </a:txBody>
                  <a:tcPr marL="7491" marR="7491" marT="7491" marB="0" anchor="ctr">
                    <a:lnL>
                      <a:noFill/>
                    </a:lnL>
                    <a:lnR>
                      <a:noFill/>
                    </a:lnR>
                    <a:lnT>
                      <a:noFill/>
                    </a:lnT>
                    <a:lnB>
                      <a:noFill/>
                    </a:lnB>
                    <a:solidFill>
                      <a:srgbClr val="D9D9D9"/>
                    </a:solidFill>
                  </a:tcPr>
                </a:tc>
                <a:extLst>
                  <a:ext uri="{0D108BD9-81ED-4DB2-BD59-A6C34878D82A}">
                    <a16:rowId xmlns:a16="http://schemas.microsoft.com/office/drawing/2014/main" val="10001"/>
                  </a:ext>
                </a:extLst>
              </a:tr>
              <a:tr h="149820">
                <a:tc>
                  <a:txBody>
                    <a:bodyPr/>
                    <a:lstStyle/>
                    <a:p>
                      <a:pPr algn="ctr" rtl="0" fontAlgn="ctr"/>
                      <a:r>
                        <a:rPr lang="en-US" sz="800" b="1" i="0" u="none" strike="noStrike">
                          <a:solidFill>
                            <a:srgbClr val="006699"/>
                          </a:solidFill>
                          <a:effectLst/>
                          <a:latin typeface="Arial Narrow"/>
                        </a:rPr>
                        <a:t>District</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85%</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87%</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92%</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84%</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006699"/>
                          </a:solidFill>
                          <a:effectLst/>
                          <a:latin typeface="Arial Narrow"/>
                        </a:rPr>
                        <a:t>District</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51%</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51%</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56%</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53%</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006699"/>
                          </a:solidFill>
                          <a:effectLst/>
                          <a:latin typeface="Arial Narrow"/>
                        </a:rPr>
                        <a:t>District</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44%</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42%</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46%</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a:t>
                      </a:r>
                    </a:p>
                  </a:txBody>
                  <a:tcPr marL="7491" marR="7491" marT="7491" marB="0" anchor="ctr">
                    <a:lnL>
                      <a:noFill/>
                    </a:lnL>
                    <a:lnR>
                      <a:noFill/>
                    </a:lnR>
                    <a:lnT>
                      <a:noFill/>
                    </a:lnT>
                    <a:lnB>
                      <a:noFill/>
                    </a:lnB>
                  </a:tcPr>
                </a:tc>
                <a:extLst>
                  <a:ext uri="{0D108BD9-81ED-4DB2-BD59-A6C34878D82A}">
                    <a16:rowId xmlns:a16="http://schemas.microsoft.com/office/drawing/2014/main" val="10002"/>
                  </a:ext>
                </a:extLst>
              </a:tr>
              <a:tr h="149820">
                <a:tc>
                  <a:txBody>
                    <a:bodyPr/>
                    <a:lstStyle/>
                    <a:p>
                      <a:pPr algn="ctr" rtl="0" fontAlgn="ctr"/>
                      <a:r>
                        <a:rPr lang="en-US" sz="800" b="1" i="0" u="none" strike="noStrike">
                          <a:solidFill>
                            <a:srgbClr val="CC6600"/>
                          </a:solidFill>
                          <a:effectLst/>
                          <a:latin typeface="Arial Narrow"/>
                        </a:rPr>
                        <a:t>Target</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78%</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94%</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97%</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87%</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CC6600"/>
                          </a:solidFill>
                          <a:effectLst/>
                          <a:latin typeface="Arial Narrow"/>
                        </a:rPr>
                        <a:t>Target</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35%</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42%</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47%</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47%</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CC6600"/>
                          </a:solidFill>
                          <a:effectLst/>
                          <a:latin typeface="Arial Narrow"/>
                        </a:rPr>
                        <a:t>Target</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27%</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31%</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38%</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a:t>
                      </a:r>
                    </a:p>
                  </a:txBody>
                  <a:tcPr marL="7491" marR="7491" marT="7491" marB="0" anchor="ctr">
                    <a:lnL>
                      <a:noFill/>
                    </a:lnL>
                    <a:lnR>
                      <a:noFill/>
                    </a:lnR>
                    <a:lnT>
                      <a:noFill/>
                    </a:lnT>
                    <a:lnB>
                      <a:noFill/>
                    </a:lnB>
                  </a:tcPr>
                </a:tc>
                <a:extLst>
                  <a:ext uri="{0D108BD9-81ED-4DB2-BD59-A6C34878D82A}">
                    <a16:rowId xmlns:a16="http://schemas.microsoft.com/office/drawing/2014/main" val="10003"/>
                  </a:ext>
                </a:extLst>
              </a:tr>
              <a:tr h="149820">
                <a:tc>
                  <a:txBody>
                    <a:bodyPr/>
                    <a:lstStyle/>
                    <a:p>
                      <a:pPr algn="ctr" rtl="0" fontAlgn="ctr"/>
                      <a:r>
                        <a:rPr lang="en-US" sz="800" b="1" i="0" u="none" strike="noStrike">
                          <a:solidFill>
                            <a:srgbClr val="A2AD00"/>
                          </a:solidFill>
                          <a:effectLst/>
                          <a:latin typeface="Arial Narrow"/>
                        </a:rPr>
                        <a:t>Comp </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83%</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89%</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94%</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91%</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rtl="0" fontAlgn="ctr"/>
                      <a:r>
                        <a:rPr lang="en-US" sz="800" b="1" i="0" u="none" strike="noStrike">
                          <a:solidFill>
                            <a:srgbClr val="A2AD00"/>
                          </a:solidFill>
                          <a:effectLst/>
                          <a:latin typeface="Arial Narrow"/>
                        </a:rPr>
                        <a:t>Comp </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44%</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41%</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47%</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45%</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rtl="0" fontAlgn="ctr"/>
                      <a:r>
                        <a:rPr lang="en-US" sz="800" b="1" i="0" u="none" strike="noStrike">
                          <a:solidFill>
                            <a:srgbClr val="A2AD00"/>
                          </a:solidFill>
                          <a:effectLst/>
                          <a:latin typeface="Arial Narrow"/>
                        </a:rPr>
                        <a:t>Comp </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38%</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33%</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35%</a:t>
                      </a:r>
                    </a:p>
                  </a:txBody>
                  <a:tcPr marL="7491" marR="7491" marT="7491" marB="0" anchor="ctr">
                    <a:lnL>
                      <a:noFill/>
                    </a:lnL>
                    <a:lnR>
                      <a:noFill/>
                    </a:lnR>
                    <a:lnT>
                      <a:noFill/>
                    </a:lnT>
                    <a:lnB>
                      <a:noFill/>
                    </a:lnB>
                  </a:tcPr>
                </a:tc>
                <a:tc>
                  <a:txBody>
                    <a:bodyPr/>
                    <a:lstStyle/>
                    <a:p>
                      <a:pPr algn="ctr" rtl="0" fontAlgn="ctr"/>
                      <a:r>
                        <a:rPr lang="en-US" sz="800" b="1" i="0" u="none" strike="noStrike" dirty="0">
                          <a:solidFill>
                            <a:srgbClr val="A2AD00"/>
                          </a:solidFill>
                          <a:effectLst/>
                          <a:latin typeface="Arial Narrow"/>
                        </a:rPr>
                        <a:t>-</a:t>
                      </a:r>
                    </a:p>
                  </a:txBody>
                  <a:tcPr marL="7491" marR="7491" marT="7491" marB="0" anchor="ctr">
                    <a:lnL>
                      <a:noFill/>
                    </a:lnL>
                    <a:lnR>
                      <a:noFill/>
                    </a:lnR>
                    <a:lnT>
                      <a:noFill/>
                    </a:lnT>
                    <a:lnB>
                      <a:noFill/>
                    </a:lnB>
                  </a:tcPr>
                </a:tc>
                <a:extLst>
                  <a:ext uri="{0D108BD9-81ED-4DB2-BD59-A6C34878D82A}">
                    <a16:rowId xmlns:a16="http://schemas.microsoft.com/office/drawing/2014/main" val="10004"/>
                  </a:ext>
                </a:extLst>
              </a:tr>
            </a:tbl>
          </a:graphicData>
        </a:graphic>
      </p:graphicFrame>
    </p:spTree>
  </p:cSld>
  <p:clrMapOvr>
    <a:masterClrMapping/>
  </p:clrMapOvr>
  <p:transition advTm="329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9D99582B-1668-4A38-9E67-C22DB858DF21}" type="slidenum">
              <a:rPr lang="en-US" sz="1200">
                <a:latin typeface="Verdana" pitchFamily="34" charset="0"/>
              </a:rPr>
              <a:pPr algn="r" eaLnBrk="1" hangingPunct="1"/>
              <a:t>8</a:t>
            </a:fld>
            <a:endParaRPr lang="en-US" sz="1200">
              <a:latin typeface="Verdana" pitchFamily="34" charset="0"/>
            </a:endParaRPr>
          </a:p>
        </p:txBody>
      </p:sp>
      <p:sp>
        <p:nvSpPr>
          <p:cNvPr id="7172"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latin typeface="Verdana" pitchFamily="34" charset="0"/>
            </a:endParaRPr>
          </a:p>
        </p:txBody>
      </p:sp>
      <p:sp>
        <p:nvSpPr>
          <p:cNvPr id="7173" name="Rectangle 2"/>
          <p:cNvSpPr>
            <a:spLocks noChangeArrowheads="1"/>
          </p:cNvSpPr>
          <p:nvPr/>
        </p:nvSpPr>
        <p:spPr bwMode="auto">
          <a:xfrm>
            <a:off x="304800" y="304800"/>
            <a:ext cx="84582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lstStyle/>
          <a:p>
            <a:pPr algn="l" eaLnBrk="1" hangingPunct="1"/>
            <a:r>
              <a:rPr lang="en-US" sz="2400" dirty="0">
                <a:solidFill>
                  <a:schemeClr val="bg1"/>
                </a:solidFill>
                <a:latin typeface="Arial Narrow" pitchFamily="34" charset="0"/>
              </a:rPr>
              <a:t>Graduation, Enrollment, and Persistence Trends: by Target Schools</a:t>
            </a:r>
          </a:p>
        </p:txBody>
      </p:sp>
      <p:sp>
        <p:nvSpPr>
          <p:cNvPr id="15" name="AutoShape 13"/>
          <p:cNvSpPr>
            <a:spLocks noChangeArrowheads="1"/>
          </p:cNvSpPr>
          <p:nvPr/>
        </p:nvSpPr>
        <p:spPr bwMode="auto">
          <a:xfrm>
            <a:off x="4534598" y="6138776"/>
            <a:ext cx="4166773" cy="969212"/>
          </a:xfrm>
          <a:prstGeom prst="roundRect">
            <a:avLst>
              <a:gd name="adj" fmla="val 16667"/>
            </a:avLst>
          </a:prstGeom>
          <a:solidFill>
            <a:srgbClr val="FFFFFF"/>
          </a:solidFill>
          <a:ln w="3175">
            <a:solidFill>
              <a:srgbClr val="006699"/>
            </a:solidFill>
            <a:miter lim="800000"/>
            <a:headEnd/>
            <a:tailEnd/>
          </a:ln>
        </p:spPr>
        <p:txBody>
          <a:bodyPr anchor="ctr"/>
          <a:lstStyle/>
          <a:p>
            <a:pPr algn="l"/>
            <a:endParaRPr lang="en-US" sz="1200" b="1" dirty="0">
              <a:solidFill>
                <a:srgbClr val="CC6600"/>
              </a:solidFill>
              <a:latin typeface="Arial Narrow" pitchFamily="34" charset="0"/>
            </a:endParaRPr>
          </a:p>
          <a:p>
            <a:pPr algn="l"/>
            <a:r>
              <a:rPr lang="en-US" sz="1200" b="1" dirty="0">
                <a:solidFill>
                  <a:srgbClr val="CC6600"/>
                </a:solidFill>
                <a:latin typeface="Arial Narrow" pitchFamily="34" charset="0"/>
              </a:rPr>
              <a:t>Question for Further Reflection:</a:t>
            </a:r>
          </a:p>
          <a:p>
            <a:pPr algn="l"/>
            <a:r>
              <a:rPr lang="en-US" sz="1200" dirty="0">
                <a:latin typeface="Arial Narrow" pitchFamily="34" charset="0"/>
              </a:rPr>
              <a:t>What contextual or institutional factors might explain the varying trends across the three target schools in college enrollment and persistence? </a:t>
            </a:r>
          </a:p>
          <a:p>
            <a:pPr algn="l"/>
            <a:endParaRPr lang="en-US" sz="1200" b="1" dirty="0">
              <a:solidFill>
                <a:srgbClr val="CC6600"/>
              </a:solidFill>
              <a:latin typeface="Arial Narrow" pitchFamily="34" charset="0"/>
            </a:endParaRPr>
          </a:p>
        </p:txBody>
      </p:sp>
      <p:sp>
        <p:nvSpPr>
          <p:cNvPr id="16" name="TextBox 23"/>
          <p:cNvSpPr txBox="1"/>
          <p:nvPr/>
        </p:nvSpPr>
        <p:spPr>
          <a:xfrm>
            <a:off x="2534609" y="1106188"/>
            <a:ext cx="4074783" cy="231175"/>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400" b="1" dirty="0">
                <a:solidFill>
                  <a:srgbClr val="CC6600"/>
                </a:solidFill>
                <a:latin typeface="Arial Narrow" pitchFamily="34" charset="0"/>
              </a:rPr>
              <a:t>Trends in CPSP</a:t>
            </a:r>
            <a:r>
              <a:rPr lang="en-US" sz="1400" b="1" baseline="0" dirty="0">
                <a:solidFill>
                  <a:srgbClr val="CC6600"/>
                </a:solidFill>
                <a:latin typeface="Arial Narrow" pitchFamily="34" charset="0"/>
              </a:rPr>
              <a:t> Target </a:t>
            </a:r>
            <a:r>
              <a:rPr lang="en-US" sz="1400" b="1" dirty="0">
                <a:solidFill>
                  <a:srgbClr val="CC6600"/>
                </a:solidFill>
                <a:latin typeface="Arial Narrow" pitchFamily="34" charset="0"/>
              </a:rPr>
              <a:t>Schools*</a:t>
            </a:r>
          </a:p>
        </p:txBody>
      </p:sp>
      <p:sp>
        <p:nvSpPr>
          <p:cNvPr id="27" name="TextBox 26"/>
          <p:cNvSpPr txBox="1"/>
          <p:nvPr/>
        </p:nvSpPr>
        <p:spPr>
          <a:xfrm>
            <a:off x="180975" y="4450893"/>
            <a:ext cx="2209800" cy="400110"/>
          </a:xfrm>
          <a:prstGeom prst="rect">
            <a:avLst/>
          </a:prstGeom>
          <a:noFill/>
        </p:spPr>
        <p:txBody>
          <a:bodyPr wrap="square" rtlCol="0">
            <a:spAutoFit/>
          </a:bodyPr>
          <a:lstStyle/>
          <a:p>
            <a:pPr algn="l"/>
            <a:r>
              <a:rPr lang="en-US" sz="1000" b="1" dirty="0">
                <a:solidFill>
                  <a:srgbClr val="CC6600"/>
                </a:solidFill>
                <a:latin typeface="Arial Narrow" pitchFamily="34" charset="0"/>
              </a:rPr>
              <a:t>*Out of students entering 12</a:t>
            </a:r>
            <a:r>
              <a:rPr lang="en-US" sz="1000" b="1" baseline="30000" dirty="0">
                <a:solidFill>
                  <a:srgbClr val="CC6600"/>
                </a:solidFill>
                <a:latin typeface="Arial Narrow" pitchFamily="34" charset="0"/>
              </a:rPr>
              <a:t>th</a:t>
            </a:r>
            <a:r>
              <a:rPr lang="en-US" sz="1000" b="1" dirty="0">
                <a:solidFill>
                  <a:srgbClr val="CC6600"/>
                </a:solidFill>
                <a:latin typeface="Arial Narrow" pitchFamily="34" charset="0"/>
              </a:rPr>
              <a:t> grade; </a:t>
            </a:r>
          </a:p>
          <a:p>
            <a:pPr algn="l"/>
            <a:r>
              <a:rPr lang="en-US" sz="1000" b="1" dirty="0">
                <a:solidFill>
                  <a:srgbClr val="CC6600"/>
                </a:solidFill>
                <a:latin typeface="Arial Narrow" pitchFamily="34" charset="0"/>
              </a:rPr>
              <a:t>See Appendix 2 for Ns</a:t>
            </a:r>
          </a:p>
        </p:txBody>
      </p:sp>
      <p:grpSp>
        <p:nvGrpSpPr>
          <p:cNvPr id="5" name="Group 4"/>
          <p:cNvGrpSpPr/>
          <p:nvPr/>
        </p:nvGrpSpPr>
        <p:grpSpPr>
          <a:xfrm>
            <a:off x="3124200" y="4473638"/>
            <a:ext cx="3047581" cy="223470"/>
            <a:chOff x="3124619" y="4473638"/>
            <a:chExt cx="3047581" cy="223470"/>
          </a:xfrm>
        </p:grpSpPr>
        <p:grpSp>
          <p:nvGrpSpPr>
            <p:cNvPr id="18" name="Group 17"/>
            <p:cNvGrpSpPr/>
            <p:nvPr/>
          </p:nvGrpSpPr>
          <p:grpSpPr>
            <a:xfrm>
              <a:off x="3124619" y="4473638"/>
              <a:ext cx="987547" cy="223470"/>
              <a:chOff x="3547944" y="4162425"/>
              <a:chExt cx="1133476" cy="276226"/>
            </a:xfrm>
          </p:grpSpPr>
          <p:sp>
            <p:nvSpPr>
              <p:cNvPr id="25" name="TextBox 32"/>
              <p:cNvSpPr txBox="1"/>
              <p:nvPr/>
            </p:nvSpPr>
            <p:spPr>
              <a:xfrm>
                <a:off x="3928944" y="4162425"/>
                <a:ext cx="752476" cy="276226"/>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050" b="1" dirty="0">
                    <a:solidFill>
                      <a:sysClr val="windowText" lastClr="000000"/>
                    </a:solidFill>
                    <a:latin typeface="Arial Narrow" pitchFamily="34" charset="0"/>
                  </a:rPr>
                  <a:t>Target 1</a:t>
                </a:r>
              </a:p>
            </p:txBody>
          </p:sp>
          <p:cxnSp>
            <p:nvCxnSpPr>
              <p:cNvPr id="26" name="Straight Connector 25"/>
              <p:cNvCxnSpPr/>
              <p:nvPr/>
            </p:nvCxnSpPr>
            <p:spPr>
              <a:xfrm>
                <a:off x="3547944" y="4305300"/>
                <a:ext cx="457200" cy="0"/>
              </a:xfrm>
              <a:prstGeom prst="line">
                <a:avLst/>
              </a:prstGeom>
              <a:ln w="22225">
                <a:solidFill>
                  <a:srgbClr val="006699"/>
                </a:solidFill>
              </a:ln>
            </p:spPr>
            <p:style>
              <a:lnRef idx="1">
                <a:schemeClr val="accent1"/>
              </a:lnRef>
              <a:fillRef idx="0">
                <a:schemeClr val="accent1"/>
              </a:fillRef>
              <a:effectRef idx="0">
                <a:schemeClr val="accent1"/>
              </a:effectRef>
              <a:fontRef idx="minor">
                <a:schemeClr val="tx1"/>
              </a:fontRef>
            </p:style>
          </p:cxnSp>
        </p:grpSp>
        <p:grpSp>
          <p:nvGrpSpPr>
            <p:cNvPr id="19" name="Group 18"/>
            <p:cNvGrpSpPr/>
            <p:nvPr/>
          </p:nvGrpSpPr>
          <p:grpSpPr>
            <a:xfrm>
              <a:off x="4112165" y="4473638"/>
              <a:ext cx="1012443" cy="223470"/>
              <a:chOff x="4681419" y="4162425"/>
              <a:chExt cx="1162051" cy="276226"/>
            </a:xfrm>
          </p:grpSpPr>
          <p:sp>
            <p:nvSpPr>
              <p:cNvPr id="23" name="TextBox 30"/>
              <p:cNvSpPr txBox="1"/>
              <p:nvPr/>
            </p:nvSpPr>
            <p:spPr>
              <a:xfrm>
                <a:off x="5062419" y="4162425"/>
                <a:ext cx="781051" cy="276226"/>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050" b="1" dirty="0">
                    <a:solidFill>
                      <a:sysClr val="windowText" lastClr="000000"/>
                    </a:solidFill>
                    <a:latin typeface="Arial Narrow" pitchFamily="34" charset="0"/>
                  </a:rPr>
                  <a:t>Target 2</a:t>
                </a:r>
              </a:p>
            </p:txBody>
          </p:sp>
          <p:cxnSp>
            <p:nvCxnSpPr>
              <p:cNvPr id="24" name="Straight Connector 23"/>
              <p:cNvCxnSpPr/>
              <p:nvPr/>
            </p:nvCxnSpPr>
            <p:spPr>
              <a:xfrm>
                <a:off x="4681419" y="4305300"/>
                <a:ext cx="457200" cy="0"/>
              </a:xfrm>
              <a:prstGeom prst="line">
                <a:avLst/>
              </a:prstGeom>
              <a:ln w="22225">
                <a:solidFill>
                  <a:srgbClr val="CC6600"/>
                </a:solidFill>
              </a:ln>
            </p:spPr>
            <p:style>
              <a:lnRef idx="1">
                <a:schemeClr val="accent1"/>
              </a:lnRef>
              <a:fillRef idx="0">
                <a:schemeClr val="accent1"/>
              </a:fillRef>
              <a:effectRef idx="0">
                <a:schemeClr val="accent1"/>
              </a:effectRef>
              <a:fontRef idx="minor">
                <a:schemeClr val="tx1"/>
              </a:fontRef>
            </p:style>
          </p:cxnSp>
        </p:grpSp>
        <p:grpSp>
          <p:nvGrpSpPr>
            <p:cNvPr id="20" name="Group 19"/>
            <p:cNvGrpSpPr/>
            <p:nvPr/>
          </p:nvGrpSpPr>
          <p:grpSpPr>
            <a:xfrm>
              <a:off x="5124607" y="4473638"/>
              <a:ext cx="1047593" cy="223470"/>
              <a:chOff x="5843469" y="4162425"/>
              <a:chExt cx="1202396" cy="276226"/>
            </a:xfrm>
          </p:grpSpPr>
          <p:sp>
            <p:nvSpPr>
              <p:cNvPr id="21" name="TextBox 28"/>
              <p:cNvSpPr txBox="1"/>
              <p:nvPr/>
            </p:nvSpPr>
            <p:spPr>
              <a:xfrm>
                <a:off x="6224469" y="4162425"/>
                <a:ext cx="821396" cy="276226"/>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050" b="1" dirty="0">
                    <a:solidFill>
                      <a:sysClr val="windowText" lastClr="000000"/>
                    </a:solidFill>
                    <a:latin typeface="Arial Narrow" pitchFamily="34" charset="0"/>
                  </a:rPr>
                  <a:t>Target 3</a:t>
                </a:r>
              </a:p>
            </p:txBody>
          </p:sp>
          <p:cxnSp>
            <p:nvCxnSpPr>
              <p:cNvPr id="22" name="Straight Connector 21"/>
              <p:cNvCxnSpPr/>
              <p:nvPr/>
            </p:nvCxnSpPr>
            <p:spPr>
              <a:xfrm>
                <a:off x="5843469" y="4305300"/>
                <a:ext cx="457200" cy="0"/>
              </a:xfrm>
              <a:prstGeom prst="line">
                <a:avLst/>
              </a:prstGeom>
              <a:ln w="22225">
                <a:solidFill>
                  <a:srgbClr val="A2AD00"/>
                </a:solidFill>
              </a:ln>
            </p:spPr>
            <p:style>
              <a:lnRef idx="1">
                <a:schemeClr val="accent1"/>
              </a:lnRef>
              <a:fillRef idx="0">
                <a:schemeClr val="accent1"/>
              </a:fillRef>
              <a:effectRef idx="0">
                <a:schemeClr val="accent1"/>
              </a:effectRef>
              <a:fontRef idx="minor">
                <a:schemeClr val="tx1"/>
              </a:fontRef>
            </p:style>
          </p:cxnSp>
        </p:grpSp>
      </p:grpSp>
      <p:graphicFrame>
        <p:nvGraphicFramePr>
          <p:cNvPr id="8" name="Table 7"/>
          <p:cNvGraphicFramePr>
            <a:graphicFrameLocks noGrp="1"/>
          </p:cNvGraphicFramePr>
          <p:nvPr>
            <p:extLst>
              <p:ext uri="{D42A27DB-BD31-4B8C-83A1-F6EECF244321}">
                <p14:modId xmlns:p14="http://schemas.microsoft.com/office/powerpoint/2010/main" val="1743531277"/>
              </p:ext>
            </p:extLst>
          </p:nvPr>
        </p:nvGraphicFramePr>
        <p:xfrm>
          <a:off x="533400" y="5042100"/>
          <a:ext cx="8150225" cy="749100"/>
        </p:xfrm>
        <a:graphic>
          <a:graphicData uri="http://schemas.openxmlformats.org/drawingml/2006/table">
            <a:tbl>
              <a:tblPr/>
              <a:tblGrid>
                <a:gridCol w="479425">
                  <a:extLst>
                    <a:ext uri="{9D8B030D-6E8A-4147-A177-3AD203B41FA5}">
                      <a16:colId xmlns:a16="http://schemas.microsoft.com/office/drawing/2014/main" val="20000"/>
                    </a:ext>
                  </a:extLst>
                </a:gridCol>
                <a:gridCol w="479425">
                  <a:extLst>
                    <a:ext uri="{9D8B030D-6E8A-4147-A177-3AD203B41FA5}">
                      <a16:colId xmlns:a16="http://schemas.microsoft.com/office/drawing/2014/main" val="20001"/>
                    </a:ext>
                  </a:extLst>
                </a:gridCol>
                <a:gridCol w="479425">
                  <a:extLst>
                    <a:ext uri="{9D8B030D-6E8A-4147-A177-3AD203B41FA5}">
                      <a16:colId xmlns:a16="http://schemas.microsoft.com/office/drawing/2014/main" val="20002"/>
                    </a:ext>
                  </a:extLst>
                </a:gridCol>
                <a:gridCol w="479425">
                  <a:extLst>
                    <a:ext uri="{9D8B030D-6E8A-4147-A177-3AD203B41FA5}">
                      <a16:colId xmlns:a16="http://schemas.microsoft.com/office/drawing/2014/main" val="20003"/>
                    </a:ext>
                  </a:extLst>
                </a:gridCol>
                <a:gridCol w="479425">
                  <a:extLst>
                    <a:ext uri="{9D8B030D-6E8A-4147-A177-3AD203B41FA5}">
                      <a16:colId xmlns:a16="http://schemas.microsoft.com/office/drawing/2014/main" val="20004"/>
                    </a:ext>
                  </a:extLst>
                </a:gridCol>
                <a:gridCol w="479425">
                  <a:extLst>
                    <a:ext uri="{9D8B030D-6E8A-4147-A177-3AD203B41FA5}">
                      <a16:colId xmlns:a16="http://schemas.microsoft.com/office/drawing/2014/main" val="20005"/>
                    </a:ext>
                  </a:extLst>
                </a:gridCol>
                <a:gridCol w="479425">
                  <a:extLst>
                    <a:ext uri="{9D8B030D-6E8A-4147-A177-3AD203B41FA5}">
                      <a16:colId xmlns:a16="http://schemas.microsoft.com/office/drawing/2014/main" val="20006"/>
                    </a:ext>
                  </a:extLst>
                </a:gridCol>
                <a:gridCol w="479425">
                  <a:extLst>
                    <a:ext uri="{9D8B030D-6E8A-4147-A177-3AD203B41FA5}">
                      <a16:colId xmlns:a16="http://schemas.microsoft.com/office/drawing/2014/main" val="20007"/>
                    </a:ext>
                  </a:extLst>
                </a:gridCol>
                <a:gridCol w="479425">
                  <a:extLst>
                    <a:ext uri="{9D8B030D-6E8A-4147-A177-3AD203B41FA5}">
                      <a16:colId xmlns:a16="http://schemas.microsoft.com/office/drawing/2014/main" val="20008"/>
                    </a:ext>
                  </a:extLst>
                </a:gridCol>
                <a:gridCol w="479425">
                  <a:extLst>
                    <a:ext uri="{9D8B030D-6E8A-4147-A177-3AD203B41FA5}">
                      <a16:colId xmlns:a16="http://schemas.microsoft.com/office/drawing/2014/main" val="20009"/>
                    </a:ext>
                  </a:extLst>
                </a:gridCol>
                <a:gridCol w="479425">
                  <a:extLst>
                    <a:ext uri="{9D8B030D-6E8A-4147-A177-3AD203B41FA5}">
                      <a16:colId xmlns:a16="http://schemas.microsoft.com/office/drawing/2014/main" val="20010"/>
                    </a:ext>
                  </a:extLst>
                </a:gridCol>
                <a:gridCol w="479425">
                  <a:extLst>
                    <a:ext uri="{9D8B030D-6E8A-4147-A177-3AD203B41FA5}">
                      <a16:colId xmlns:a16="http://schemas.microsoft.com/office/drawing/2014/main" val="20011"/>
                    </a:ext>
                  </a:extLst>
                </a:gridCol>
                <a:gridCol w="479425">
                  <a:extLst>
                    <a:ext uri="{9D8B030D-6E8A-4147-A177-3AD203B41FA5}">
                      <a16:colId xmlns:a16="http://schemas.microsoft.com/office/drawing/2014/main" val="20012"/>
                    </a:ext>
                  </a:extLst>
                </a:gridCol>
                <a:gridCol w="479425">
                  <a:extLst>
                    <a:ext uri="{9D8B030D-6E8A-4147-A177-3AD203B41FA5}">
                      <a16:colId xmlns:a16="http://schemas.microsoft.com/office/drawing/2014/main" val="20013"/>
                    </a:ext>
                  </a:extLst>
                </a:gridCol>
                <a:gridCol w="479425">
                  <a:extLst>
                    <a:ext uri="{9D8B030D-6E8A-4147-A177-3AD203B41FA5}">
                      <a16:colId xmlns:a16="http://schemas.microsoft.com/office/drawing/2014/main" val="20014"/>
                    </a:ext>
                  </a:extLst>
                </a:gridCol>
                <a:gridCol w="479425">
                  <a:extLst>
                    <a:ext uri="{9D8B030D-6E8A-4147-A177-3AD203B41FA5}">
                      <a16:colId xmlns:a16="http://schemas.microsoft.com/office/drawing/2014/main" val="20015"/>
                    </a:ext>
                  </a:extLst>
                </a:gridCol>
                <a:gridCol w="479425">
                  <a:extLst>
                    <a:ext uri="{9D8B030D-6E8A-4147-A177-3AD203B41FA5}">
                      <a16:colId xmlns:a16="http://schemas.microsoft.com/office/drawing/2014/main" val="20016"/>
                    </a:ext>
                  </a:extLst>
                </a:gridCol>
              </a:tblGrid>
              <a:tr h="149820">
                <a:tc gridSpan="5">
                  <a:txBody>
                    <a:bodyPr/>
                    <a:lstStyle/>
                    <a:p>
                      <a:pPr algn="ctr" fontAlgn="b"/>
                      <a:r>
                        <a:rPr lang="en-US" sz="800" b="1" i="0" u="none" strike="noStrike">
                          <a:solidFill>
                            <a:srgbClr val="000000"/>
                          </a:solidFill>
                          <a:effectLst/>
                          <a:latin typeface="Arial Narrow"/>
                        </a:rPr>
                        <a:t>High School Graduation</a:t>
                      </a:r>
                    </a:p>
                  </a:txBody>
                  <a:tcPr marL="7491" marR="7491" marT="7491" marB="0" anchor="b">
                    <a:lnL>
                      <a:noFill/>
                    </a:lnL>
                    <a:lnR>
                      <a:noFill/>
                    </a:lnR>
                    <a:lnT>
                      <a:noFill/>
                    </a:lnT>
                    <a:lnB>
                      <a:noFill/>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gridSpan="5">
                  <a:txBody>
                    <a:bodyPr/>
                    <a:lstStyle/>
                    <a:p>
                      <a:pPr algn="ctr" fontAlgn="b"/>
                      <a:r>
                        <a:rPr lang="en-US" sz="800" b="1" i="0" u="none" strike="noStrike">
                          <a:solidFill>
                            <a:srgbClr val="000000"/>
                          </a:solidFill>
                          <a:effectLst/>
                          <a:latin typeface="Arial Narrow"/>
                        </a:rPr>
                        <a:t>College Enrollment</a:t>
                      </a:r>
                    </a:p>
                  </a:txBody>
                  <a:tcPr marL="7491" marR="7491" marT="7491" marB="0" anchor="b">
                    <a:lnL>
                      <a:noFill/>
                    </a:lnL>
                    <a:lnR>
                      <a:noFill/>
                    </a:lnR>
                    <a:lnT>
                      <a:noFill/>
                    </a:lnT>
                    <a:lnB>
                      <a:noFill/>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gridSpan="5">
                  <a:txBody>
                    <a:bodyPr/>
                    <a:lstStyle/>
                    <a:p>
                      <a:pPr algn="ctr" fontAlgn="b"/>
                      <a:r>
                        <a:rPr lang="en-US" sz="800" b="1" i="0" u="none" strike="noStrike">
                          <a:solidFill>
                            <a:srgbClr val="000000"/>
                          </a:solidFill>
                          <a:effectLst/>
                          <a:latin typeface="Arial Narrow"/>
                        </a:rPr>
                        <a:t>College Persistence</a:t>
                      </a:r>
                    </a:p>
                  </a:txBody>
                  <a:tcPr marL="7491" marR="7491" marT="7491" marB="0" anchor="b">
                    <a:lnL>
                      <a:noFill/>
                    </a:lnL>
                    <a:lnR>
                      <a:noFill/>
                    </a:lnR>
                    <a:lnT>
                      <a:noFill/>
                    </a:lnT>
                    <a:lnB>
                      <a:noFill/>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49820">
                <a:tc>
                  <a:txBody>
                    <a:bodyPr/>
                    <a:lstStyle/>
                    <a:p>
                      <a:pPr algn="l" fontAlgn="b"/>
                      <a:r>
                        <a:rPr lang="en-US" sz="800" b="0" i="0" u="none" strike="noStrike">
                          <a:solidFill>
                            <a:srgbClr val="000000"/>
                          </a:solidFill>
                          <a:effectLst/>
                          <a:latin typeface="Arial"/>
                        </a:rPr>
                        <a:t> </a:t>
                      </a:r>
                    </a:p>
                  </a:txBody>
                  <a:tcPr marL="7491" marR="7491" marT="7491" marB="0" anchor="b">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2009</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2010</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2011</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2012</a:t>
                      </a:r>
                    </a:p>
                  </a:txBody>
                  <a:tcPr marL="7491" marR="7491" marT="7491" marB="0" anchor="ctr">
                    <a:lnL>
                      <a:noFill/>
                    </a:lnL>
                    <a:lnR>
                      <a:noFill/>
                    </a:lnR>
                    <a:lnT>
                      <a:noFill/>
                    </a:lnT>
                    <a:lnB>
                      <a:noFill/>
                    </a:lnB>
                    <a:solidFill>
                      <a:srgbClr val="D9D9D9"/>
                    </a:solidFill>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Arial"/>
                        </a:rPr>
                        <a:t> </a:t>
                      </a:r>
                    </a:p>
                  </a:txBody>
                  <a:tcPr marL="7491" marR="7491" marT="7491" marB="0" anchor="b">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2009</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2010</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2011</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2012</a:t>
                      </a:r>
                    </a:p>
                  </a:txBody>
                  <a:tcPr marL="7491" marR="7491" marT="7491" marB="0" anchor="ctr">
                    <a:lnL>
                      <a:noFill/>
                    </a:lnL>
                    <a:lnR>
                      <a:noFill/>
                    </a:lnR>
                    <a:lnT>
                      <a:noFill/>
                    </a:lnT>
                    <a:lnB>
                      <a:noFill/>
                    </a:lnB>
                    <a:solidFill>
                      <a:srgbClr val="D9D9D9"/>
                    </a:solidFill>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Arial"/>
                        </a:rPr>
                        <a:t> </a:t>
                      </a:r>
                    </a:p>
                  </a:txBody>
                  <a:tcPr marL="7491" marR="7491" marT="7491" marB="0" anchor="b">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2009</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2010</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2011</a:t>
                      </a:r>
                    </a:p>
                  </a:txBody>
                  <a:tcPr marL="7491" marR="7491" marT="7491" marB="0" anchor="ctr">
                    <a:lnL>
                      <a:noFill/>
                    </a:lnL>
                    <a:lnR>
                      <a:noFill/>
                    </a:lnR>
                    <a:lnT>
                      <a:noFill/>
                    </a:lnT>
                    <a:lnB>
                      <a:noFill/>
                    </a:lnB>
                    <a:solidFill>
                      <a:srgbClr val="D9D9D9"/>
                    </a:solidFill>
                  </a:tcPr>
                </a:tc>
                <a:tc>
                  <a:txBody>
                    <a:bodyPr/>
                    <a:lstStyle/>
                    <a:p>
                      <a:pPr algn="ctr" rtl="0" fontAlgn="ctr"/>
                      <a:r>
                        <a:rPr lang="en-US" sz="800" b="1" i="0" u="none" strike="noStrike">
                          <a:solidFill>
                            <a:srgbClr val="000000"/>
                          </a:solidFill>
                          <a:effectLst/>
                          <a:latin typeface="Arial Narrow"/>
                        </a:rPr>
                        <a:t>2012</a:t>
                      </a:r>
                    </a:p>
                  </a:txBody>
                  <a:tcPr marL="7491" marR="7491" marT="7491" marB="0" anchor="ctr">
                    <a:lnL>
                      <a:noFill/>
                    </a:lnL>
                    <a:lnR>
                      <a:noFill/>
                    </a:lnR>
                    <a:lnT>
                      <a:noFill/>
                    </a:lnT>
                    <a:lnB>
                      <a:noFill/>
                    </a:lnB>
                    <a:solidFill>
                      <a:srgbClr val="D9D9D9"/>
                    </a:solidFill>
                  </a:tcPr>
                </a:tc>
                <a:extLst>
                  <a:ext uri="{0D108BD9-81ED-4DB2-BD59-A6C34878D82A}">
                    <a16:rowId xmlns:a16="http://schemas.microsoft.com/office/drawing/2014/main" val="10001"/>
                  </a:ext>
                </a:extLst>
              </a:tr>
              <a:tr h="149820">
                <a:tc>
                  <a:txBody>
                    <a:bodyPr/>
                    <a:lstStyle/>
                    <a:p>
                      <a:pPr algn="ctr" rtl="0" fontAlgn="ctr"/>
                      <a:r>
                        <a:rPr lang="en-US" sz="800" b="1" i="0" u="none" strike="noStrike">
                          <a:solidFill>
                            <a:srgbClr val="006699"/>
                          </a:solidFill>
                          <a:effectLst/>
                          <a:latin typeface="Arial Narrow"/>
                        </a:rPr>
                        <a:t>Target 1</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70%</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92%</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98%</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80%</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006699"/>
                          </a:solidFill>
                          <a:effectLst/>
                          <a:latin typeface="Arial Narrow"/>
                        </a:rPr>
                        <a:t>Target 1</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30%</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39%</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43%</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36%</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006699"/>
                          </a:solidFill>
                          <a:effectLst/>
                          <a:latin typeface="Arial Narrow"/>
                        </a:rPr>
                        <a:t>Target 1</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23%</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27%</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31%</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006699"/>
                          </a:solidFill>
                          <a:effectLst/>
                          <a:latin typeface="Arial Narrow"/>
                        </a:rPr>
                        <a:t>-</a:t>
                      </a:r>
                    </a:p>
                  </a:txBody>
                  <a:tcPr marL="7491" marR="7491" marT="7491" marB="0" anchor="ctr">
                    <a:lnL>
                      <a:noFill/>
                    </a:lnL>
                    <a:lnR>
                      <a:noFill/>
                    </a:lnR>
                    <a:lnT>
                      <a:noFill/>
                    </a:lnT>
                    <a:lnB>
                      <a:noFill/>
                    </a:lnB>
                  </a:tcPr>
                </a:tc>
                <a:extLst>
                  <a:ext uri="{0D108BD9-81ED-4DB2-BD59-A6C34878D82A}">
                    <a16:rowId xmlns:a16="http://schemas.microsoft.com/office/drawing/2014/main" val="10002"/>
                  </a:ext>
                </a:extLst>
              </a:tr>
              <a:tr h="149820">
                <a:tc>
                  <a:txBody>
                    <a:bodyPr/>
                    <a:lstStyle/>
                    <a:p>
                      <a:pPr algn="ctr" rtl="0" fontAlgn="ctr"/>
                      <a:r>
                        <a:rPr lang="en-US" sz="800" b="1" i="0" u="none" strike="noStrike">
                          <a:solidFill>
                            <a:srgbClr val="CC6600"/>
                          </a:solidFill>
                          <a:effectLst/>
                          <a:latin typeface="Arial Narrow"/>
                        </a:rPr>
                        <a:t>Target 2</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93%</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95%</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96%</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90%</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CC6600"/>
                          </a:solidFill>
                          <a:effectLst/>
                          <a:latin typeface="Arial Narrow"/>
                        </a:rPr>
                        <a:t>Target 2</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43%</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45%</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47%</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53%</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rtl="0" fontAlgn="ctr"/>
                      <a:r>
                        <a:rPr lang="en-US" sz="800" b="1" i="0" u="none" strike="noStrike">
                          <a:solidFill>
                            <a:srgbClr val="CC6600"/>
                          </a:solidFill>
                          <a:effectLst/>
                          <a:latin typeface="Arial Narrow"/>
                        </a:rPr>
                        <a:t>Target 2</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36%</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32%</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41%</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CC6600"/>
                          </a:solidFill>
                          <a:effectLst/>
                          <a:latin typeface="Arial Narrow"/>
                        </a:rPr>
                        <a:t>-</a:t>
                      </a:r>
                    </a:p>
                  </a:txBody>
                  <a:tcPr marL="7491" marR="7491" marT="7491" marB="0" anchor="ctr">
                    <a:lnL>
                      <a:noFill/>
                    </a:lnL>
                    <a:lnR>
                      <a:noFill/>
                    </a:lnR>
                    <a:lnT>
                      <a:noFill/>
                    </a:lnT>
                    <a:lnB>
                      <a:noFill/>
                    </a:lnB>
                  </a:tcPr>
                </a:tc>
                <a:extLst>
                  <a:ext uri="{0D108BD9-81ED-4DB2-BD59-A6C34878D82A}">
                    <a16:rowId xmlns:a16="http://schemas.microsoft.com/office/drawing/2014/main" val="10003"/>
                  </a:ext>
                </a:extLst>
              </a:tr>
              <a:tr h="149820">
                <a:tc>
                  <a:txBody>
                    <a:bodyPr/>
                    <a:lstStyle/>
                    <a:p>
                      <a:pPr algn="ctr" rtl="0" fontAlgn="ctr"/>
                      <a:r>
                        <a:rPr lang="en-US" sz="800" b="1" i="0" u="none" strike="noStrike">
                          <a:solidFill>
                            <a:srgbClr val="A2AD00"/>
                          </a:solidFill>
                          <a:effectLst/>
                          <a:latin typeface="Arial Narrow"/>
                        </a:rPr>
                        <a:t>Target 3</a:t>
                      </a:r>
                    </a:p>
                  </a:txBody>
                  <a:tcPr marL="7491" marR="7491" marT="7491" marB="0" anchor="ctr">
                    <a:lnL>
                      <a:noFill/>
                    </a:lnL>
                    <a:lnR>
                      <a:noFill/>
                    </a:lnR>
                    <a:lnT>
                      <a:noFill/>
                    </a:lnT>
                    <a:lnB>
                      <a:noFill/>
                    </a:lnB>
                  </a:tcPr>
                </a:tc>
                <a:tc>
                  <a:txBody>
                    <a:bodyPr/>
                    <a:lstStyle/>
                    <a:p>
                      <a:pPr algn="ctr" rtl="0" fontAlgn="ctr"/>
                      <a:endParaRPr lang="en-US" sz="800" b="1" i="0" u="none" strike="noStrike">
                        <a:solidFill>
                          <a:srgbClr val="A2AD00"/>
                        </a:solidFill>
                        <a:effectLst/>
                        <a:latin typeface="Arial Narrow"/>
                      </a:endParaRP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98%</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97%</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90%</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rtl="0" fontAlgn="ctr"/>
                      <a:r>
                        <a:rPr lang="en-US" sz="800" b="1" i="0" u="none" strike="noStrike">
                          <a:solidFill>
                            <a:srgbClr val="A2AD00"/>
                          </a:solidFill>
                          <a:effectLst/>
                          <a:latin typeface="Arial Narrow"/>
                        </a:rPr>
                        <a:t>Target 3</a:t>
                      </a:r>
                    </a:p>
                  </a:txBody>
                  <a:tcPr marL="7491" marR="7491" marT="7491" marB="0" anchor="ctr">
                    <a:lnL>
                      <a:noFill/>
                    </a:lnL>
                    <a:lnR>
                      <a:noFill/>
                    </a:lnR>
                    <a:lnT>
                      <a:noFill/>
                    </a:lnT>
                    <a:lnB>
                      <a:noFill/>
                    </a:lnB>
                  </a:tcPr>
                </a:tc>
                <a:tc>
                  <a:txBody>
                    <a:bodyPr/>
                    <a:lstStyle/>
                    <a:p>
                      <a:pPr algn="ctr" rtl="0" fontAlgn="ctr"/>
                      <a:endParaRPr lang="en-US" sz="800" b="1" i="0" u="none" strike="noStrike">
                        <a:solidFill>
                          <a:srgbClr val="A2AD00"/>
                        </a:solidFill>
                        <a:effectLst/>
                        <a:latin typeface="Arial Narrow"/>
                      </a:endParaRP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46%</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53%</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51%</a:t>
                      </a:r>
                    </a:p>
                  </a:txBody>
                  <a:tcPr marL="7491" marR="7491" marT="7491" marB="0" anchor="ctr">
                    <a:lnL>
                      <a:noFill/>
                    </a:lnL>
                    <a:lnR>
                      <a:noFill/>
                    </a:lnR>
                    <a:lnT>
                      <a:noFill/>
                    </a:lnT>
                    <a:lnB>
                      <a:noFill/>
                    </a:lnB>
                  </a:tcPr>
                </a:tc>
                <a:tc>
                  <a:txBody>
                    <a:bodyPr/>
                    <a:lstStyle/>
                    <a:p>
                      <a:pPr algn="l" fontAlgn="b"/>
                      <a:r>
                        <a:rPr lang="en-US" sz="900" b="0" i="0" u="none" strike="noStrike">
                          <a:solidFill>
                            <a:srgbClr val="000000"/>
                          </a:solidFill>
                          <a:effectLst/>
                          <a:latin typeface="Calibri"/>
                        </a:rPr>
                        <a:t> </a:t>
                      </a:r>
                    </a:p>
                  </a:txBody>
                  <a:tcPr marL="7491" marR="7491" marT="7491"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rtl="0" fontAlgn="ctr"/>
                      <a:r>
                        <a:rPr lang="en-US" sz="800" b="1" i="0" u="none" strike="noStrike">
                          <a:solidFill>
                            <a:srgbClr val="A2AD00"/>
                          </a:solidFill>
                          <a:effectLst/>
                          <a:latin typeface="Arial Narrow"/>
                        </a:rPr>
                        <a:t>Target 3</a:t>
                      </a:r>
                    </a:p>
                  </a:txBody>
                  <a:tcPr marL="7491" marR="7491" marT="7491" marB="0" anchor="ctr">
                    <a:lnL>
                      <a:noFill/>
                    </a:lnL>
                    <a:lnR>
                      <a:noFill/>
                    </a:lnR>
                    <a:lnT>
                      <a:noFill/>
                    </a:lnT>
                    <a:lnB>
                      <a:noFill/>
                    </a:lnB>
                  </a:tcPr>
                </a:tc>
                <a:tc>
                  <a:txBody>
                    <a:bodyPr/>
                    <a:lstStyle/>
                    <a:p>
                      <a:pPr algn="ctr" rtl="0" fontAlgn="ctr"/>
                      <a:endParaRPr lang="en-US" sz="800" b="1" i="0" u="none" strike="noStrike">
                        <a:solidFill>
                          <a:srgbClr val="A2AD00"/>
                        </a:solidFill>
                        <a:effectLst/>
                        <a:latin typeface="Arial Narrow"/>
                      </a:endParaRP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35%</a:t>
                      </a:r>
                    </a:p>
                  </a:txBody>
                  <a:tcPr marL="7491" marR="7491" marT="7491" marB="0" anchor="ctr">
                    <a:lnL>
                      <a:noFill/>
                    </a:lnL>
                    <a:lnR>
                      <a:noFill/>
                    </a:lnR>
                    <a:lnT>
                      <a:noFill/>
                    </a:lnT>
                    <a:lnB>
                      <a:noFill/>
                    </a:lnB>
                  </a:tcPr>
                </a:tc>
                <a:tc>
                  <a:txBody>
                    <a:bodyPr/>
                    <a:lstStyle/>
                    <a:p>
                      <a:pPr algn="ctr" rtl="0" fontAlgn="ctr"/>
                      <a:r>
                        <a:rPr lang="en-US" sz="800" b="1" i="0" u="none" strike="noStrike">
                          <a:solidFill>
                            <a:srgbClr val="A2AD00"/>
                          </a:solidFill>
                          <a:effectLst/>
                          <a:latin typeface="Arial Narrow"/>
                        </a:rPr>
                        <a:t>42%</a:t>
                      </a:r>
                    </a:p>
                  </a:txBody>
                  <a:tcPr marL="7491" marR="7491" marT="7491" marB="0" anchor="ctr">
                    <a:lnL>
                      <a:noFill/>
                    </a:lnL>
                    <a:lnR>
                      <a:noFill/>
                    </a:lnR>
                    <a:lnT>
                      <a:noFill/>
                    </a:lnT>
                    <a:lnB>
                      <a:noFill/>
                    </a:lnB>
                  </a:tcPr>
                </a:tc>
                <a:tc>
                  <a:txBody>
                    <a:bodyPr/>
                    <a:lstStyle/>
                    <a:p>
                      <a:pPr algn="ctr" rtl="0" fontAlgn="ctr"/>
                      <a:r>
                        <a:rPr lang="en-US" sz="800" b="1" i="0" u="none" strike="noStrike" dirty="0">
                          <a:solidFill>
                            <a:srgbClr val="A2AD00"/>
                          </a:solidFill>
                          <a:effectLst/>
                          <a:latin typeface="Arial Narrow"/>
                        </a:rPr>
                        <a:t>-</a:t>
                      </a:r>
                    </a:p>
                  </a:txBody>
                  <a:tcPr marL="7491" marR="7491" marT="7491" marB="0" anchor="ctr">
                    <a:lnL>
                      <a:noFill/>
                    </a:lnL>
                    <a:lnR>
                      <a:noFill/>
                    </a:lnR>
                    <a:lnT>
                      <a:noFill/>
                    </a:lnT>
                    <a:lnB>
                      <a:noFill/>
                    </a:lnB>
                  </a:tcPr>
                </a:tc>
                <a:extLst>
                  <a:ext uri="{0D108BD9-81ED-4DB2-BD59-A6C34878D82A}">
                    <a16:rowId xmlns:a16="http://schemas.microsoft.com/office/drawing/2014/main" val="10004"/>
                  </a:ext>
                </a:extLst>
              </a:tr>
            </a:tbl>
          </a:graphicData>
        </a:graphic>
      </p:graphicFrame>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368425"/>
            <a:ext cx="8659960" cy="3293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advTm="329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57963"/>
            <a:ext cx="3281363"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10"/>
          <p:cNvSpPr txBox="1">
            <a:spLocks noGrp="1" noChangeArrowheads="1"/>
          </p:cNvSpPr>
          <p:nvPr/>
        </p:nvSpPr>
        <p:spPr bwMode="auto">
          <a:xfrm>
            <a:off x="7010400" y="68580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800">
                <a:solidFill>
                  <a:schemeClr val="tx1"/>
                </a:solidFill>
                <a:latin typeface="Arial" charset="0"/>
                <a:ea typeface="ＭＳ Ｐゴシック" pitchFamily="34" charset="-128"/>
              </a:defRPr>
            </a:lvl1pPr>
            <a:lvl2pPr marL="742950" indent="-285750">
              <a:defRPr sz="800">
                <a:solidFill>
                  <a:schemeClr val="tx1"/>
                </a:solidFill>
                <a:latin typeface="Arial" charset="0"/>
                <a:ea typeface="ＭＳ Ｐゴシック" pitchFamily="34" charset="-128"/>
              </a:defRPr>
            </a:lvl2pPr>
            <a:lvl3pPr marL="1143000" indent="-228600">
              <a:defRPr sz="800">
                <a:solidFill>
                  <a:schemeClr val="tx1"/>
                </a:solidFill>
                <a:latin typeface="Arial" charset="0"/>
                <a:ea typeface="ＭＳ Ｐゴシック" pitchFamily="34" charset="-128"/>
              </a:defRPr>
            </a:lvl3pPr>
            <a:lvl4pPr marL="1600200" indent="-228600">
              <a:defRPr sz="800">
                <a:solidFill>
                  <a:schemeClr val="tx1"/>
                </a:solidFill>
                <a:latin typeface="Arial" charset="0"/>
                <a:ea typeface="ＭＳ Ｐゴシック" pitchFamily="34" charset="-128"/>
              </a:defRPr>
            </a:lvl4pPr>
            <a:lvl5pPr marL="2057400" indent="-228600">
              <a:defRPr sz="8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8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8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8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800">
                <a:solidFill>
                  <a:schemeClr val="tx1"/>
                </a:solidFill>
                <a:latin typeface="Arial" charset="0"/>
                <a:ea typeface="ＭＳ Ｐゴシック" pitchFamily="34" charset="-128"/>
              </a:defRPr>
            </a:lvl9pPr>
          </a:lstStyle>
          <a:p>
            <a:pPr algn="r" eaLnBrk="1" hangingPunct="1"/>
            <a:fld id="{954C7B0F-4DBC-49DE-B160-C0C2CFBA4F7C}" type="slidenum">
              <a:rPr lang="en-US" sz="1200" smtClean="0">
                <a:solidFill>
                  <a:srgbClr val="000000"/>
                </a:solidFill>
                <a:latin typeface="Verdana" pitchFamily="34" charset="0"/>
              </a:rPr>
              <a:pPr algn="r" eaLnBrk="1" hangingPunct="1"/>
              <a:t>9</a:t>
            </a:fld>
            <a:endParaRPr lang="en-US" sz="1200">
              <a:solidFill>
                <a:srgbClr val="000000"/>
              </a:solidFill>
              <a:latin typeface="Verdana" pitchFamily="34" charset="0"/>
            </a:endParaRPr>
          </a:p>
        </p:txBody>
      </p:sp>
      <p:sp>
        <p:nvSpPr>
          <p:cNvPr id="10244" name="AutoShape 9"/>
          <p:cNvSpPr>
            <a:spLocks noChangeArrowheads="1"/>
          </p:cNvSpPr>
          <p:nvPr/>
        </p:nvSpPr>
        <p:spPr bwMode="auto">
          <a:xfrm>
            <a:off x="152400" y="161925"/>
            <a:ext cx="8839200" cy="895350"/>
          </a:xfrm>
          <a:prstGeom prst="roundRect">
            <a:avLst>
              <a:gd name="adj" fmla="val 16667"/>
            </a:avLst>
          </a:prstGeom>
          <a:solidFill>
            <a:srgbClr val="006699"/>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anchor="ctr"/>
          <a:lstStyle/>
          <a:p>
            <a:pPr algn="l"/>
            <a:endParaRPr lang="en-US" sz="1800">
              <a:solidFill>
                <a:srgbClr val="000000"/>
              </a:solidFill>
              <a:latin typeface="Verdana" pitchFamily="34" charset="0"/>
            </a:endParaRPr>
          </a:p>
        </p:txBody>
      </p:sp>
      <p:sp>
        <p:nvSpPr>
          <p:cNvPr id="10245" name="Rectangle 2"/>
          <p:cNvSpPr>
            <a:spLocks noChangeArrowheads="1"/>
          </p:cNvSpPr>
          <p:nvPr/>
        </p:nvSpPr>
        <p:spPr bwMode="auto">
          <a:xfrm>
            <a:off x="307975" y="390525"/>
            <a:ext cx="853122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lstStyle/>
          <a:p>
            <a:pPr algn="l" eaLnBrk="1" hangingPunct="1"/>
            <a:r>
              <a:rPr lang="en-US" sz="2400" dirty="0">
                <a:solidFill>
                  <a:srgbClr val="FFFFFF"/>
                </a:solidFill>
                <a:latin typeface="Arial Narrow" pitchFamily="34" charset="0"/>
              </a:rPr>
              <a:t>Class of 2012 Overall Demographics</a:t>
            </a:r>
          </a:p>
        </p:txBody>
      </p:sp>
      <p:graphicFrame>
        <p:nvGraphicFramePr>
          <p:cNvPr id="4" name="Table 3"/>
          <p:cNvGraphicFramePr>
            <a:graphicFrameLocks noGrp="1"/>
          </p:cNvGraphicFramePr>
          <p:nvPr>
            <p:extLst>
              <p:ext uri="{D42A27DB-BD31-4B8C-83A1-F6EECF244321}">
                <p14:modId xmlns:p14="http://schemas.microsoft.com/office/powerpoint/2010/main" val="2642143613"/>
              </p:ext>
            </p:extLst>
          </p:nvPr>
        </p:nvGraphicFramePr>
        <p:xfrm>
          <a:off x="762000" y="2293144"/>
          <a:ext cx="7696199" cy="3193255"/>
        </p:xfrm>
        <a:graphic>
          <a:graphicData uri="http://schemas.openxmlformats.org/drawingml/2006/table">
            <a:tbl>
              <a:tblPr/>
              <a:tblGrid>
                <a:gridCol w="1099457">
                  <a:extLst>
                    <a:ext uri="{9D8B030D-6E8A-4147-A177-3AD203B41FA5}">
                      <a16:colId xmlns:a16="http://schemas.microsoft.com/office/drawing/2014/main" val="20000"/>
                    </a:ext>
                  </a:extLst>
                </a:gridCol>
                <a:gridCol w="1099457">
                  <a:extLst>
                    <a:ext uri="{9D8B030D-6E8A-4147-A177-3AD203B41FA5}">
                      <a16:colId xmlns:a16="http://schemas.microsoft.com/office/drawing/2014/main" val="20001"/>
                    </a:ext>
                  </a:extLst>
                </a:gridCol>
                <a:gridCol w="1099457">
                  <a:extLst>
                    <a:ext uri="{9D8B030D-6E8A-4147-A177-3AD203B41FA5}">
                      <a16:colId xmlns:a16="http://schemas.microsoft.com/office/drawing/2014/main" val="20002"/>
                    </a:ext>
                  </a:extLst>
                </a:gridCol>
                <a:gridCol w="1099457">
                  <a:extLst>
                    <a:ext uri="{9D8B030D-6E8A-4147-A177-3AD203B41FA5}">
                      <a16:colId xmlns:a16="http://schemas.microsoft.com/office/drawing/2014/main" val="20003"/>
                    </a:ext>
                  </a:extLst>
                </a:gridCol>
                <a:gridCol w="1099457">
                  <a:extLst>
                    <a:ext uri="{9D8B030D-6E8A-4147-A177-3AD203B41FA5}">
                      <a16:colId xmlns:a16="http://schemas.microsoft.com/office/drawing/2014/main" val="20004"/>
                    </a:ext>
                  </a:extLst>
                </a:gridCol>
                <a:gridCol w="1099457">
                  <a:extLst>
                    <a:ext uri="{9D8B030D-6E8A-4147-A177-3AD203B41FA5}">
                      <a16:colId xmlns:a16="http://schemas.microsoft.com/office/drawing/2014/main" val="20005"/>
                    </a:ext>
                  </a:extLst>
                </a:gridCol>
                <a:gridCol w="1099457">
                  <a:extLst>
                    <a:ext uri="{9D8B030D-6E8A-4147-A177-3AD203B41FA5}">
                      <a16:colId xmlns:a16="http://schemas.microsoft.com/office/drawing/2014/main" val="20006"/>
                    </a:ext>
                  </a:extLst>
                </a:gridCol>
              </a:tblGrid>
              <a:tr h="286574">
                <a:tc gridSpan="7">
                  <a:txBody>
                    <a:bodyPr/>
                    <a:lstStyle/>
                    <a:p>
                      <a:pPr algn="ctr" rtl="0" fontAlgn="ctr"/>
                      <a:r>
                        <a:rPr lang="en-US" sz="1600" b="1" i="0" u="none" strike="noStrike">
                          <a:solidFill>
                            <a:srgbClr val="FFFFFF"/>
                          </a:solidFill>
                          <a:effectLst/>
                          <a:latin typeface="Arial Narrow"/>
                        </a:rPr>
                        <a:t>Table 1: Class of 2012 Demographics</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19050" cap="flat" cmpd="sng" algn="ctr">
                      <a:solidFill>
                        <a:srgbClr val="006699"/>
                      </a:solidFill>
                      <a:prstDash val="solid"/>
                      <a:round/>
                      <a:headEnd type="none" w="med" len="med"/>
                      <a:tailEnd type="none" w="med" len="med"/>
                    </a:lnT>
                    <a:lnB>
                      <a:noFill/>
                    </a:lnB>
                    <a:solidFill>
                      <a:srgbClr val="0066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17279">
                <a:tc>
                  <a:txBody>
                    <a:bodyPr/>
                    <a:lstStyle/>
                    <a:p>
                      <a:pPr algn="ctr" fontAlgn="t"/>
                      <a:r>
                        <a:rPr lang="en-US" sz="1800" b="0" i="0" u="none" strike="noStrike">
                          <a:solidFill>
                            <a:srgbClr val="000000"/>
                          </a:solidFill>
                          <a:effectLst/>
                          <a:latin typeface="Arial"/>
                        </a:rPr>
                        <a:t> </a:t>
                      </a:r>
                    </a:p>
                  </a:txBody>
                  <a:tcPr marL="9525" marR="9525" marT="9525" marB="0">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1200" b="1" i="0" u="none" strike="noStrike">
                          <a:solidFill>
                            <a:srgbClr val="FFFFFF"/>
                          </a:solidFill>
                          <a:effectLst/>
                          <a:latin typeface="Arial Narrow"/>
                        </a:rPr>
                        <a:t>District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1200" b="1" i="0" u="none" strike="noStrike">
                          <a:solidFill>
                            <a:srgbClr val="FFFFFF"/>
                          </a:solidFill>
                          <a:effectLst/>
                          <a:latin typeface="Arial Narrow"/>
                        </a:rPr>
                        <a:t>Target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1200" b="1" i="0" u="none" strike="noStrike">
                          <a:solidFill>
                            <a:srgbClr val="FFFFFF"/>
                          </a:solidFill>
                          <a:effectLst/>
                          <a:latin typeface="Arial Narrow"/>
                        </a:rPr>
                        <a:t>Comp</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1200" b="1" i="0" u="none" strike="noStrike">
                          <a:solidFill>
                            <a:srgbClr val="FFFFFF"/>
                          </a:solidFill>
                          <a:effectLst/>
                          <a:latin typeface="Arial Narrow"/>
                        </a:rPr>
                        <a:t>Target 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1200" b="1" i="0" u="none" strike="noStrike">
                          <a:solidFill>
                            <a:srgbClr val="FFFFFF"/>
                          </a:solidFill>
                          <a:effectLst/>
                          <a:latin typeface="Arial Narrow"/>
                        </a:rPr>
                        <a:t>Target 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tc>
                  <a:txBody>
                    <a:bodyPr/>
                    <a:lstStyle/>
                    <a:p>
                      <a:pPr algn="ctr" rtl="0" fontAlgn="ctr"/>
                      <a:r>
                        <a:rPr lang="en-US" sz="1200" b="1" i="0" u="none" strike="noStrike">
                          <a:solidFill>
                            <a:srgbClr val="FFFFFF"/>
                          </a:solidFill>
                          <a:effectLst/>
                          <a:latin typeface="Arial Narrow"/>
                        </a:rPr>
                        <a:t>Target 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a:noFill/>
                    </a:lnB>
                    <a:solidFill>
                      <a:srgbClr val="006699"/>
                    </a:solidFill>
                  </a:tcPr>
                </a:tc>
                <a:extLst>
                  <a:ext uri="{0D108BD9-81ED-4DB2-BD59-A6C34878D82A}">
                    <a16:rowId xmlns:a16="http://schemas.microsoft.com/office/drawing/2014/main" val="10001"/>
                  </a:ext>
                </a:extLst>
              </a:tr>
              <a:tr h="429861">
                <a:tc>
                  <a:txBody>
                    <a:bodyPr/>
                    <a:lstStyle/>
                    <a:p>
                      <a:pPr algn="ctr" rtl="0" fontAlgn="ctr"/>
                      <a:r>
                        <a:rPr lang="en-US" sz="1200" b="1" i="0" u="none" strike="noStrike">
                          <a:solidFill>
                            <a:srgbClr val="000000"/>
                          </a:solidFill>
                          <a:effectLst/>
                          <a:latin typeface="Arial Narrow"/>
                        </a:rPr>
                        <a:t>Black</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25%</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(n=4707)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16</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(207)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12</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(163)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36</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(151)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8</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(41)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4</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(15)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a:noFill/>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2"/>
                  </a:ext>
                </a:extLst>
              </a:tr>
              <a:tr h="644792">
                <a:tc>
                  <a:txBody>
                    <a:bodyPr/>
                    <a:lstStyle/>
                    <a:p>
                      <a:pPr algn="ctr" rtl="0" fontAlgn="ctr"/>
                      <a:r>
                        <a:rPr lang="en-US" sz="1200" b="1" i="0" u="none" strike="noStrike">
                          <a:solidFill>
                            <a:srgbClr val="000000"/>
                          </a:solidFill>
                          <a:effectLst/>
                          <a:latin typeface="Arial Narrow"/>
                        </a:rPr>
                        <a:t>Latino</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65%</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(n=11967)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71</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(928)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85</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(1143)</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55</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(231)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66</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(322)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94</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(375)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3"/>
                  </a:ext>
                </a:extLst>
              </a:tr>
              <a:tr h="429861">
                <a:tc>
                  <a:txBody>
                    <a:bodyPr/>
                    <a:lstStyle/>
                    <a:p>
                      <a:pPr algn="ctr" rtl="0" fontAlgn="ctr"/>
                      <a:r>
                        <a:rPr lang="en-US" sz="1200" b="1" i="0" u="none" strike="noStrike">
                          <a:solidFill>
                            <a:srgbClr val="000000"/>
                          </a:solidFill>
                          <a:effectLst/>
                          <a:latin typeface="Arial Narrow"/>
                        </a:rPr>
                        <a:t>White</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8%</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(n=1547)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12</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(157)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2</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(31)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7</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(30)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24</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(118)</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4"/>
                  </a:ext>
                </a:extLst>
              </a:tr>
              <a:tr h="429861">
                <a:tc>
                  <a:txBody>
                    <a:bodyPr/>
                    <a:lstStyle/>
                    <a:p>
                      <a:pPr algn="ctr" rtl="0" fontAlgn="ctr"/>
                      <a:r>
                        <a:rPr lang="en-US" sz="1200" b="1" i="0" u="none" strike="noStrike">
                          <a:solidFill>
                            <a:srgbClr val="000000"/>
                          </a:solidFill>
                          <a:effectLst/>
                          <a:latin typeface="Arial Narrow"/>
                        </a:rPr>
                        <a:t>Asian</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1%</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(n=221)</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1</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(15)</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Arial Narrow"/>
                        </a:rPr>
                        <a:t>*</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tcPr>
                </a:tc>
                <a:extLst>
                  <a:ext uri="{0D108BD9-81ED-4DB2-BD59-A6C34878D82A}">
                    <a16:rowId xmlns:a16="http://schemas.microsoft.com/office/drawing/2014/main" val="10005"/>
                  </a:ext>
                </a:extLst>
              </a:tr>
              <a:tr h="655027">
                <a:tc>
                  <a:txBody>
                    <a:bodyPr/>
                    <a:lstStyle/>
                    <a:p>
                      <a:pPr algn="ctr" rtl="0" fontAlgn="ctr"/>
                      <a:r>
                        <a:rPr lang="en-US" sz="1200" b="1" i="0" u="none" strike="noStrike">
                          <a:solidFill>
                            <a:srgbClr val="000000"/>
                          </a:solidFill>
                          <a:effectLst/>
                          <a:latin typeface="Arial Narrow"/>
                        </a:rPr>
                        <a:t>ELL</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1200" b="0" i="0" u="none" strike="noStrike">
                          <a:solidFill>
                            <a:srgbClr val="000000"/>
                          </a:solidFill>
                          <a:effectLst/>
                          <a:latin typeface="Arial Narrow"/>
                        </a:rPr>
                        <a:t>57%</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(n=10507)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1200" b="0" i="0" u="none" strike="noStrike">
                          <a:solidFill>
                            <a:srgbClr val="000000"/>
                          </a:solidFill>
                          <a:effectLst/>
                          <a:latin typeface="Arial Narrow"/>
                        </a:rPr>
                        <a:t>60</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(786)</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1200" b="0" i="0" u="none" strike="noStrike">
                          <a:solidFill>
                            <a:srgbClr val="000000"/>
                          </a:solidFill>
                          <a:effectLst/>
                          <a:latin typeface="Arial Narrow"/>
                        </a:rPr>
                        <a:t>75</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(1007)</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1200" b="0" i="0" u="none" strike="noStrike">
                          <a:solidFill>
                            <a:srgbClr val="000000"/>
                          </a:solidFill>
                          <a:effectLst/>
                          <a:latin typeface="Arial Narrow"/>
                        </a:rPr>
                        <a:t>43</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(182)</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1200" b="0" i="0" u="none" strike="noStrike">
                          <a:solidFill>
                            <a:srgbClr val="000000"/>
                          </a:solidFill>
                          <a:effectLst/>
                          <a:latin typeface="Arial Narrow"/>
                        </a:rPr>
                        <a:t>55</a:t>
                      </a:r>
                      <a:br>
                        <a:rPr lang="en-US" sz="1200" b="0" i="0" u="none" strike="noStrike">
                          <a:solidFill>
                            <a:srgbClr val="000000"/>
                          </a:solidFill>
                          <a:effectLst/>
                          <a:latin typeface="Arial Narrow"/>
                        </a:rPr>
                      </a:br>
                      <a:r>
                        <a:rPr lang="en-US" sz="1200" b="0" i="0" u="none" strike="noStrike">
                          <a:solidFill>
                            <a:srgbClr val="000000"/>
                          </a:solidFill>
                          <a:effectLst/>
                          <a:latin typeface="Arial Narrow"/>
                        </a:rPr>
                        <a:t>(270)</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tc>
                  <a:txBody>
                    <a:bodyPr/>
                    <a:lstStyle/>
                    <a:p>
                      <a:pPr algn="ctr" rtl="0" fontAlgn="ctr"/>
                      <a:r>
                        <a:rPr lang="en-US" sz="1200" b="0" i="0" u="none" strike="noStrike" dirty="0">
                          <a:solidFill>
                            <a:srgbClr val="000000"/>
                          </a:solidFill>
                          <a:effectLst/>
                          <a:latin typeface="Arial Narrow"/>
                        </a:rPr>
                        <a:t>84</a:t>
                      </a:r>
                      <a:br>
                        <a:rPr lang="en-US" sz="1200" b="0" i="0" u="none" strike="noStrike" dirty="0">
                          <a:solidFill>
                            <a:srgbClr val="000000"/>
                          </a:solidFill>
                          <a:effectLst/>
                          <a:latin typeface="Arial Narrow"/>
                        </a:rPr>
                      </a:br>
                      <a:r>
                        <a:rPr lang="en-US" sz="1200" b="0" i="0" u="none" strike="noStrike" dirty="0">
                          <a:solidFill>
                            <a:srgbClr val="000000"/>
                          </a:solidFill>
                          <a:effectLst/>
                          <a:latin typeface="Arial Narrow"/>
                        </a:rPr>
                        <a:t>(334)</a:t>
                      </a:r>
                    </a:p>
                  </a:txBody>
                  <a:tcPr marL="9525" marR="9525" marT="9525" marB="0" anchor="ctr">
                    <a:lnL w="19050" cap="flat" cmpd="sng" algn="ctr">
                      <a:solidFill>
                        <a:srgbClr val="006699"/>
                      </a:solidFill>
                      <a:prstDash val="solid"/>
                      <a:round/>
                      <a:headEnd type="none" w="med" len="med"/>
                      <a:tailEnd type="none" w="med" len="med"/>
                    </a:lnL>
                    <a:lnR w="19050" cap="flat" cmpd="sng" algn="ctr">
                      <a:solidFill>
                        <a:srgbClr val="006699"/>
                      </a:solidFill>
                      <a:prstDash val="solid"/>
                      <a:round/>
                      <a:headEnd type="none" w="med" len="med"/>
                      <a:tailEnd type="none" w="med" len="med"/>
                    </a:lnR>
                    <a:lnT w="6350" cap="flat" cmpd="sng" algn="ctr">
                      <a:solidFill>
                        <a:srgbClr val="D9D9D9"/>
                      </a:solidFill>
                      <a:prstDash val="solid"/>
                      <a:round/>
                      <a:headEnd type="none" w="med" len="med"/>
                      <a:tailEnd type="none" w="med" len="med"/>
                    </a:lnT>
                    <a:lnB w="19050" cap="flat" cmpd="sng" algn="ctr">
                      <a:solidFill>
                        <a:srgbClr val="006699"/>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36245292"/>
      </p:ext>
    </p:extLst>
  </p:cSld>
  <p:clrMapOvr>
    <a:masterClrMapping/>
  </p:clrMapOvr>
  <p:transition advTm="329000"/>
</p:sld>
</file>

<file path=ppt/theme/theme1.xml><?xml version="1.0" encoding="utf-8"?>
<a:theme xmlns:a="http://schemas.openxmlformats.org/drawingml/2006/main" name="Power Point template (newer with circles)">
  <a:themeElements>
    <a:clrScheme name="Power Point template (newer with circles)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Power Point template (newer with circles)">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9525" cap="flat" cmpd="sng" algn="ctr">
          <a:solidFill>
            <a:schemeClr val="tx1"/>
          </a:solidFill>
          <a:prstDash val="solid"/>
          <a:round/>
          <a:headEnd type="none" w="med" len="med"/>
          <a:tailEnd type="none" w="med" len="med"/>
        </a:ln>
        <a:effectLst/>
      </a:spPr>
      <a:bodyPr vert="horz" wrap="non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DDDDDD"/>
        </a:solidFill>
        <a:ln w="9525" cap="flat" cmpd="sng" algn="ctr">
          <a:solidFill>
            <a:schemeClr val="tx1"/>
          </a:solidFill>
          <a:prstDash val="solid"/>
          <a:round/>
          <a:headEnd type="none" w="med" len="med"/>
          <a:tailEnd type="none" w="med" len="med"/>
        </a:ln>
        <a:effectLst/>
      </a:spPr>
      <a:bodyPr vert="horz" wrap="non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Arial" charset="0"/>
          </a:defRPr>
        </a:defPPr>
      </a:lstStyle>
    </a:lnDef>
  </a:objectDefaults>
  <a:extraClrSchemeLst>
    <a:extraClrScheme>
      <a:clrScheme name="Power Point template (newer with circles)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Power Point template (newer with circles)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Power Point template (newer with circles)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Power Point template (newer with circles)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Power Point template (newer with circles)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Power Point template (newer with circles)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Power Point template (newer with circles)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Power Point template (newer with circles)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Power Point template (newer with circles)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Power Point template (newer with circles)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ower Point template (newer with circles)">
  <a:themeElements>
    <a:clrScheme name="Power Point template (newer with circles)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Power Point template (newer with circles)">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9525" cap="flat" cmpd="sng" algn="ctr">
          <a:solidFill>
            <a:schemeClr val="tx1"/>
          </a:solidFill>
          <a:prstDash val="solid"/>
          <a:round/>
          <a:headEnd type="none" w="med" len="med"/>
          <a:tailEnd type="none" w="med" len="med"/>
        </a:ln>
        <a:effectLst/>
      </a:spPr>
      <a:bodyPr vert="horz" wrap="non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DDDDDD"/>
        </a:solidFill>
        <a:ln w="9525" cap="flat" cmpd="sng" algn="ctr">
          <a:solidFill>
            <a:schemeClr val="tx1"/>
          </a:solidFill>
          <a:prstDash val="solid"/>
          <a:round/>
          <a:headEnd type="none" w="med" len="med"/>
          <a:tailEnd type="none" w="med" len="med"/>
        </a:ln>
        <a:effectLst/>
      </a:spPr>
      <a:bodyPr vert="horz" wrap="non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Arial" charset="0"/>
          </a:defRPr>
        </a:defPPr>
      </a:lstStyle>
    </a:lnDef>
  </a:objectDefaults>
  <a:extraClrSchemeLst>
    <a:extraClrScheme>
      <a:clrScheme name="Power Point template (newer with circles)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Power Point template (newer with circles)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Power Point template (newer with circles)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Power Point template (newer with circles)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Power Point template (newer with circles)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Power Point template (newer with circles)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Power Point template (newer with circles)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Power Point template (newer with circles)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Power Point template (newer with circles)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Power Point template (newer with circles)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 Point template (newer with circles)</Template>
  <TotalTime>24999</TotalTime>
  <Words>4095</Words>
  <Application>Microsoft Office PowerPoint</Application>
  <PresentationFormat>Custom</PresentationFormat>
  <Paragraphs>755</Paragraphs>
  <Slides>16</Slides>
  <Notes>16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16</vt:i4>
      </vt:variant>
    </vt:vector>
  </HeadingPairs>
  <TitlesOfParts>
    <vt:vector size="25" baseType="lpstr">
      <vt:lpstr>ＭＳ Ｐゴシック</vt:lpstr>
      <vt:lpstr>Arial</vt:lpstr>
      <vt:lpstr>Arial Narrow</vt:lpstr>
      <vt:lpstr>Calibri</vt:lpstr>
      <vt:lpstr>Times New Roman</vt:lpstr>
      <vt:lpstr>Verdana</vt:lpstr>
      <vt:lpstr>Wingdings</vt:lpstr>
      <vt:lpstr>Power Point template (newer with circles)</vt:lpstr>
      <vt:lpstr>1_Power Point template (newer with circles)</vt:lpstr>
      <vt:lpstr>Citi Postsecondary Success Program:  2013 Data Snapshot for Miami</vt:lpstr>
      <vt:lpstr>Introduction </vt:lpstr>
      <vt:lpstr>School Key</vt:lpstr>
      <vt:lpstr>Key Findings: Graduation and Enrollment</vt:lpstr>
      <vt:lpstr>Key Findings: Enrollment by Demographics</vt:lpstr>
      <vt:lpstr>Key Findings: Persistence</vt:lpstr>
      <vt:lpstr>PowerPoint Presentation</vt:lpstr>
      <vt:lpstr>PowerPoint Presentation</vt:lpstr>
      <vt:lpstr>PowerPoint Presentation</vt:lpstr>
      <vt:lpstr>PowerPoint Presentation</vt:lpstr>
      <vt:lpstr>PowerPoint Presentation</vt:lpstr>
      <vt:lpstr>Pipeline Analysis: Target School Averages by Year</vt:lpstr>
      <vt:lpstr>PowerPoint Presentation</vt:lpstr>
      <vt:lpstr>Appendix 1: CPSP Terminology</vt:lpstr>
      <vt:lpstr>Appendix 2: Methodology</vt:lpstr>
      <vt:lpstr>Appendix 3: Data Pulls and Documentation</vt:lpstr>
    </vt:vector>
  </TitlesOfParts>
  <Company>OMG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 you want to be and Evaluator?</dc:title>
  <dc:creator>sara singer</dc:creator>
  <cp:lastModifiedBy>Karen DeLeon</cp:lastModifiedBy>
  <cp:revision>2130</cp:revision>
  <cp:lastPrinted>2013-05-31T13:35:07Z</cp:lastPrinted>
  <dcterms:created xsi:type="dcterms:W3CDTF">2010-01-10T19:11:17Z</dcterms:created>
  <dcterms:modified xsi:type="dcterms:W3CDTF">2022-06-07T17:26:11Z</dcterms:modified>
</cp:coreProperties>
</file>